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26.jpg" ContentType="image/jpg"/>
  <Override PartName="/ppt/media/image27.jpg" ContentType="image/jpg"/>
  <Override PartName="/ppt/media/image28.jpg" ContentType="image/jpg"/>
  <Override PartName="/ppt/media/image29.jpg" ContentType="image/jpg"/>
  <Override PartName="/ppt/media/image38.jpg" ContentType="image/jpg"/>
  <Override PartName="/ppt/media/image30.jpg" ContentType="image/jpg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58" r:id="rId2"/>
    <p:sldId id="360" r:id="rId3"/>
    <p:sldId id="366" r:id="rId4"/>
    <p:sldId id="362" r:id="rId5"/>
    <p:sldId id="365" r:id="rId6"/>
    <p:sldId id="363" r:id="rId7"/>
    <p:sldId id="361" r:id="rId8"/>
    <p:sldId id="357" r:id="rId9"/>
    <p:sldId id="364" r:id="rId10"/>
    <p:sldId id="390" r:id="rId11"/>
    <p:sldId id="385" r:id="rId12"/>
    <p:sldId id="386" r:id="rId13"/>
    <p:sldId id="387" r:id="rId14"/>
    <p:sldId id="367" r:id="rId15"/>
    <p:sldId id="368" r:id="rId16"/>
    <p:sldId id="388" r:id="rId17"/>
    <p:sldId id="374" r:id="rId18"/>
    <p:sldId id="370" r:id="rId19"/>
    <p:sldId id="262" r:id="rId20"/>
    <p:sldId id="375" r:id="rId21"/>
    <p:sldId id="384" r:id="rId22"/>
    <p:sldId id="356" r:id="rId23"/>
  </p:sldIdLst>
  <p:sldSz cx="12192000" cy="6858000"/>
  <p:notesSz cx="6797675" cy="9926638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mbria" panose="02040503050406030204" pitchFamily="18" charset="0"/>
      <p:regular r:id="rId30"/>
      <p:bold r:id="rId31"/>
      <p:italic r:id="rId32"/>
      <p:boldItalic r:id="rId33"/>
    </p:embeddedFont>
    <p:embeddedFont>
      <p:font typeface="Futura Bold" panose="00000900000000000000" pitchFamily="2" charset="0"/>
      <p:regular r:id="rId34"/>
    </p:embeddedFont>
    <p:embeddedFont>
      <p:font typeface="Futura Medium" panose="00000400000000000000" pitchFamily="2" charset="0"/>
      <p:regular r:id="rId35"/>
      <p:bold r:id="rId36"/>
      <p:italic r:id="rId37"/>
      <p:boldItalic r:id="rId38"/>
    </p:embeddedFont>
    <p:embeddedFont>
      <p:font typeface="ShellBold" panose="00000800000000000000" pitchFamily="50" charset="0"/>
      <p:regular r:id="rId39"/>
      <p:bold r:id="rId40"/>
    </p:embeddedFont>
    <p:embeddedFont>
      <p:font typeface="ShellMedium" panose="00000600000000000000" pitchFamily="50" charset="0"/>
      <p:regular r:id="rId41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5448" autoAdjust="0"/>
  </p:normalViewPr>
  <p:slideViewPr>
    <p:cSldViewPr snapToGrid="0" snapToObjects="1" showGuides="1">
      <p:cViewPr varScale="1">
        <p:scale>
          <a:sx n="106" d="100"/>
          <a:sy n="106" d="100"/>
        </p:scale>
        <p:origin x="65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1" d="100"/>
          <a:sy n="61" d="100"/>
        </p:scale>
        <p:origin x="2712" y="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presProps" Target="presProps.xml"/><Relationship Id="rId47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viewProps" Target="viewProps.xml"/><Relationship Id="rId48" Type="http://schemas.openxmlformats.org/officeDocument/2006/relationships/customXml" Target="../customXml/item3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customXml" Target="../customXml/item1.xml"/><Relationship Id="rId20" Type="http://schemas.openxmlformats.org/officeDocument/2006/relationships/slide" Target="slides/slide19.xml"/><Relationship Id="rId41" Type="http://schemas.openxmlformats.org/officeDocument/2006/relationships/font" Target="fonts/font1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88C09-A274-4C07-9395-CBE67C0DE912}" type="datetimeFigureOut">
              <a:rPr lang="en-GB" smtClean="0">
                <a:latin typeface="ShellMedium" panose="00000600000000000000" pitchFamily="50" charset="0"/>
              </a:rPr>
              <a:pPr/>
              <a:t>31/08/2021</a:t>
            </a:fld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05D9-1AAC-4E6D-B9B3-BB8CB4FD9D30}" type="slidenum">
              <a:rPr lang="en-GB" smtClean="0">
                <a:latin typeface="ShellMedium" panose="00000600000000000000" pitchFamily="50" charset="0"/>
              </a:rPr>
              <a:pPr/>
              <a:t>‹#›</a:t>
            </a:fld>
            <a:endParaRPr lang="en-GB" dirty="0">
              <a:latin typeface="Shell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973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utura Medium" pitchFamily="2" charset="0"/>
              </a:defRPr>
            </a:lvl1pPr>
          </a:lstStyle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utura Medium" pitchFamily="2" charset="0"/>
              </a:defRPr>
            </a:lvl1pPr>
          </a:lstStyle>
          <a:p>
            <a:fld id="{E8910CE4-810D-4C84-B7AD-48C304FEA169}" type="datetimeFigureOut">
              <a:rPr lang="en-GB" smtClean="0">
                <a:latin typeface="ShellMedium" panose="00000600000000000000" pitchFamily="50" charset="0"/>
              </a:rPr>
              <a:pPr/>
              <a:t>31/08/2021</a:t>
            </a:fld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utura Medium" pitchFamily="2" charset="0"/>
              </a:defRPr>
            </a:lvl1pPr>
          </a:lstStyle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utura Medium" pitchFamily="2" charset="0"/>
              </a:defRPr>
            </a:lvl1pPr>
          </a:lstStyle>
          <a:p>
            <a:fld id="{DE799493-6412-4470-9830-D005B358D66E}" type="slidenum">
              <a:rPr lang="en-GB" smtClean="0">
                <a:latin typeface="ShellMedium" panose="00000600000000000000" pitchFamily="50" charset="0"/>
              </a:rPr>
              <a:pPr/>
              <a:t>‹#›</a:t>
            </a:fld>
            <a:endParaRPr lang="en-GB" dirty="0">
              <a:latin typeface="Shell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893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ShellMedium" panose="00000600000000000000" pitchFamily="50" charset="0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ShellMedium" panose="00000600000000000000" pitchFamily="50" charset="0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ShellMedium" panose="00000600000000000000" pitchFamily="50" charset="0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ShellMedium" panose="00000600000000000000" pitchFamily="50" charset="0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ShellMedium" panose="00000600000000000000" pitchFamily="50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99493-6412-4470-9830-D005B358D66E}" type="slidenum">
              <a:rPr lang="en-GB" smtClean="0">
                <a:latin typeface="ShellMedium" panose="00000600000000000000" pitchFamily="50" charset="0"/>
              </a:rPr>
              <a:pPr/>
              <a:t>7</a:t>
            </a:fld>
            <a:endParaRPr lang="en-GB" dirty="0">
              <a:latin typeface="Shell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532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99493-6412-4470-9830-D005B358D66E}" type="slidenum">
              <a:rPr lang="en-GB" smtClean="0">
                <a:latin typeface="ShellMedium" panose="00000600000000000000" pitchFamily="50" charset="0"/>
              </a:rPr>
              <a:pPr/>
              <a:t>21</a:t>
            </a:fld>
            <a:endParaRPr lang="en-GB" dirty="0">
              <a:latin typeface="Shell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262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99493-6412-4470-9830-D005B358D66E}" type="slidenum">
              <a:rPr lang="en-GB" smtClean="0">
                <a:latin typeface="ShellMedium" panose="00000600000000000000" pitchFamily="50" charset="0"/>
              </a:rPr>
              <a:pPr/>
              <a:t>22</a:t>
            </a:fld>
            <a:endParaRPr lang="en-GB" dirty="0">
              <a:latin typeface="Shell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95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 userDrawn="1"/>
        </p:nvSpPr>
        <p:spPr bwMode="gray">
          <a:xfrm>
            <a:off x="0" y="4313786"/>
            <a:ext cx="12192000" cy="2544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8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1779490" y="951614"/>
            <a:ext cx="9899747" cy="918000"/>
          </a:xfrm>
          <a:noFill/>
        </p:spPr>
        <p:txBody>
          <a:bodyPr lIns="0" tIns="0" rIns="0" anchor="ctr" anchorCtr="0"/>
          <a:lstStyle>
            <a:lvl1pPr>
              <a:lnSpc>
                <a:spcPct val="110000"/>
              </a:lnSpc>
              <a:defRPr sz="2800" b="0" kern="1200" cap="none" spc="0" baseline="0">
                <a:solidFill>
                  <a:schemeClr val="tx1"/>
                </a:solidFill>
                <a:latin typeface="ShellBold" panose="00000800000000000000" pitchFamily="50" charset="0"/>
                <a:cs typeface="Arial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9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1779490" y="3310197"/>
            <a:ext cx="9899747" cy="74980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8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2" name="Text Placeholder 3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779490" y="4588235"/>
            <a:ext cx="7810528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33" name="Text Placeholder 31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779490" y="4840064"/>
            <a:ext cx="7810528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insert Role in Organisation</a:t>
            </a:r>
          </a:p>
        </p:txBody>
      </p:sp>
      <p:sp>
        <p:nvSpPr>
          <p:cNvPr id="24" name="Text Box 11" descr="&lt;COMPANY_NAME&gt;&#10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25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9" name="Rectangle 18" descr="&lt;Shell Yellow Bar&gt;" title="&lt;Shell Yellow Bar&gt;"/>
          <p:cNvSpPr/>
          <p:nvPr userDrawn="1"/>
        </p:nvSpPr>
        <p:spPr bwMode="gray">
          <a:xfrm>
            <a:off x="1778011" y="761998"/>
            <a:ext cx="1269984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0" name="Picture 19" descr="PECT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645968"/>
            <a:ext cx="1524000" cy="1524000"/>
          </a:xfrm>
          <a:prstGeom prst="rect">
            <a:avLst/>
          </a:prstGeom>
        </p:spPr>
      </p:pic>
      <p:sp>
        <p:nvSpPr>
          <p:cNvPr id="8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8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3" name="TextBox 12" descr="CONFIDENTIAL_TAG_0xFFEE">
            <a:extLst>
              <a:ext uri="{FF2B5EF4-FFF2-40B4-BE49-F238E27FC236}">
                <a16:creationId xmlns:a16="http://schemas.microsoft.com/office/drawing/2014/main" id="{4AAC1271-84A9-451A-A94C-790B0D9C83F0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  <p:extLst>
    <p:ext uri="{DCECCB84-F9BA-43D5-87BE-67443E8EF086}">
      <p15:sldGuideLst xmlns:p15="http://schemas.microsoft.com/office/powerpoint/2012/main">
        <p15:guide id="1" pos="198" userDrawn="1">
          <p15:clr>
            <a:srgbClr val="FBAE40"/>
          </p15:clr>
        </p15:guide>
        <p15:guide id="4" pos="7357" userDrawn="1">
          <p15:clr>
            <a:srgbClr val="FBAE40"/>
          </p15:clr>
        </p15:guide>
        <p15:guide id="5" pos="1121" userDrawn="1">
          <p15:clr>
            <a:srgbClr val="FBAE40"/>
          </p15:clr>
        </p15:guide>
        <p15:guide id="6" orient="horz" pos="4074" userDrawn="1">
          <p15:clr>
            <a:srgbClr val="FBAE40"/>
          </p15:clr>
        </p15:guide>
        <p15:guide id="7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 bwMode="gray">
          <a:xfrm>
            <a:off x="0" y="4313786"/>
            <a:ext cx="12191999" cy="2544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79490" y="950400"/>
            <a:ext cx="9899747" cy="918000"/>
          </a:xfrm>
          <a:noFill/>
        </p:spPr>
        <p:txBody>
          <a:bodyPr lIns="0" tIns="0" rIns="0" anchor="ctr" anchorCtr="0"/>
          <a:lstStyle>
            <a:lvl1pPr>
              <a:lnSpc>
                <a:spcPct val="110000"/>
              </a:lnSpc>
              <a:defRPr sz="2800" b="0" kern="1200" cap="none" spc="0" baseline="0">
                <a:solidFill>
                  <a:schemeClr val="tx1"/>
                </a:solidFill>
                <a:latin typeface="ShellBold" panose="00000800000000000000" pitchFamily="50" charset="0"/>
                <a:cs typeface="Arial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79490" y="3310197"/>
            <a:ext cx="4831323" cy="74980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8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22" name="Text Placeholder 31"/>
          <p:cNvSpPr>
            <a:spLocks noGrp="1"/>
          </p:cNvSpPr>
          <p:nvPr>
            <p:ph type="body" sz="quarter" idx="10" hasCustomPrompt="1"/>
          </p:nvPr>
        </p:nvSpPr>
        <p:spPr>
          <a:xfrm>
            <a:off x="1779490" y="4588235"/>
            <a:ext cx="4870924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23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779490" y="4840063"/>
            <a:ext cx="4870924" cy="489785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insert Role in Organisation</a:t>
            </a:r>
          </a:p>
        </p:txBody>
      </p:sp>
      <p:sp>
        <p:nvSpPr>
          <p:cNvPr id="30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3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36" name="Rectangle 35" descr="&lt;Shell Yellow Bar&gt;" title="&lt;Shell Yellow Bar&gt;"/>
          <p:cNvSpPr/>
          <p:nvPr userDrawn="1"/>
        </p:nvSpPr>
        <p:spPr bwMode="gray">
          <a:xfrm>
            <a:off x="1778011" y="761998"/>
            <a:ext cx="1269984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37" name="Picture 36" descr="PECT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645968"/>
            <a:ext cx="1524000" cy="1524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 userDrawn="1">
            <p:ph type="pic" sz="quarter" idx="12"/>
          </p:nvPr>
        </p:nvSpPr>
        <p:spPr>
          <a:xfrm>
            <a:off x="6848418" y="2795384"/>
            <a:ext cx="4830819" cy="3049484"/>
          </a:xfrm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2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1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4" name="TextBox 13" descr="CONFIDENTIAL_TAG_0xFFEE">
            <a:extLst>
              <a:ext uri="{FF2B5EF4-FFF2-40B4-BE49-F238E27FC236}">
                <a16:creationId xmlns:a16="http://schemas.microsoft.com/office/drawing/2014/main" id="{C6B91EB1-42C8-4D55-BFFB-A35180F0EDD3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520605"/>
      </p:ext>
    </p:extLst>
  </p:cSld>
  <p:clrMapOvr>
    <a:masterClrMapping/>
  </p:clrMapOvr>
  <p:transition/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 bwMode="gray">
          <a:xfrm>
            <a:off x="744114" y="3556002"/>
            <a:ext cx="6875879" cy="2803523"/>
            <a:chOff x="744114" y="3556002"/>
            <a:chExt cx="6875879" cy="2803523"/>
          </a:xfrm>
        </p:grpSpPr>
        <p:sp>
          <p:nvSpPr>
            <p:cNvPr id="113" name="Rectangle 112"/>
            <p:cNvSpPr/>
            <p:nvPr userDrawn="1"/>
          </p:nvSpPr>
          <p:spPr bwMode="gray">
            <a:xfrm>
              <a:off x="761993" y="3556002"/>
              <a:ext cx="6858000" cy="2803523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0" name="Rectangle 109" descr="&lt;Shell Yellow Bar&gt;" title="&lt;Shell Yellow Bar&gt;"/>
            <p:cNvSpPr/>
            <p:nvPr userDrawn="1"/>
          </p:nvSpPr>
          <p:spPr bwMode="gray">
            <a:xfrm>
              <a:off x="2175500" y="3818708"/>
              <a:ext cx="1269984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111" name="Picture 110" descr="PECTEN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744114" y="3678108"/>
              <a:ext cx="1465237" cy="1465237"/>
            </a:xfrm>
            <a:prstGeom prst="rect">
              <a:avLst/>
            </a:prstGeom>
          </p:spPr>
        </p:pic>
      </p:grp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0" y="1"/>
            <a:ext cx="12194723" cy="4866892"/>
          </a:xfrm>
          <a:custGeom>
            <a:avLst/>
            <a:gdLst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0 w 12192000"/>
              <a:gd name="connsiteY3" fmla="*/ 4854636 h 4854636"/>
              <a:gd name="connsiteX4" fmla="*/ 0 w 12192000"/>
              <a:gd name="connsiteY4" fmla="*/ 0 h 4854636"/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592282 w 12192000"/>
              <a:gd name="connsiteY3" fmla="*/ 4842164 h 4854636"/>
              <a:gd name="connsiteX4" fmla="*/ 0 w 12192000"/>
              <a:gd name="connsiteY4" fmla="*/ 4854636 h 4854636"/>
              <a:gd name="connsiteX5" fmla="*/ 0 w 12192000"/>
              <a:gd name="connsiteY5" fmla="*/ 0 h 485463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592282 w 12192000"/>
              <a:gd name="connsiteY3" fmla="*/ 4842164 h 4888026"/>
              <a:gd name="connsiteX4" fmla="*/ 0 w 12192000"/>
              <a:gd name="connsiteY4" fmla="*/ 4854636 h 4888026"/>
              <a:gd name="connsiteX5" fmla="*/ 0 w 12192000"/>
              <a:gd name="connsiteY5" fmla="*/ 0 h 488802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841664 w 12192000"/>
              <a:gd name="connsiteY3" fmla="*/ 2909455 h 4888026"/>
              <a:gd name="connsiteX4" fmla="*/ 592282 w 12192000"/>
              <a:gd name="connsiteY4" fmla="*/ 4842164 h 4888026"/>
              <a:gd name="connsiteX5" fmla="*/ 0 w 12192000"/>
              <a:gd name="connsiteY5" fmla="*/ 4854636 h 4888026"/>
              <a:gd name="connsiteX6" fmla="*/ 0 w 12192000"/>
              <a:gd name="connsiteY6" fmla="*/ 0 h 4888026"/>
              <a:gd name="connsiteX0" fmla="*/ 0 w 12192000"/>
              <a:gd name="connsiteY0" fmla="*/ 0 h 4982265"/>
              <a:gd name="connsiteX1" fmla="*/ 12192000 w 12192000"/>
              <a:gd name="connsiteY1" fmla="*/ 0 h 4982265"/>
              <a:gd name="connsiteX2" fmla="*/ 12192000 w 12192000"/>
              <a:gd name="connsiteY2" fmla="*/ 4854636 h 4982265"/>
              <a:gd name="connsiteX3" fmla="*/ 7606145 w 12192000"/>
              <a:gd name="connsiteY3" fmla="*/ 3543300 h 4982265"/>
              <a:gd name="connsiteX4" fmla="*/ 841664 w 12192000"/>
              <a:gd name="connsiteY4" fmla="*/ 2909455 h 4982265"/>
              <a:gd name="connsiteX5" fmla="*/ 592282 w 12192000"/>
              <a:gd name="connsiteY5" fmla="*/ 4842164 h 4982265"/>
              <a:gd name="connsiteX6" fmla="*/ 0 w 12192000"/>
              <a:gd name="connsiteY6" fmla="*/ 4854636 h 4982265"/>
              <a:gd name="connsiteX7" fmla="*/ 0 w 12192000"/>
              <a:gd name="connsiteY7" fmla="*/ 0 h 4982265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592282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61702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6071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48146 w 12192000"/>
              <a:gd name="connsiteY5" fmla="*/ 3564082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7795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872233 w 12194382"/>
              <a:gd name="connsiteY6" fmla="*/ 4872048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45920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82443"/>
              <a:gd name="connsiteX1" fmla="*/ 12194382 w 12194382"/>
              <a:gd name="connsiteY1" fmla="*/ 0 h 5182443"/>
              <a:gd name="connsiteX2" fmla="*/ 12194382 w 12194382"/>
              <a:gd name="connsiteY2" fmla="*/ 4854636 h 5182443"/>
              <a:gd name="connsiteX3" fmla="*/ 7623248 w 12194382"/>
              <a:gd name="connsiteY3" fmla="*/ 4843680 h 5182443"/>
              <a:gd name="connsiteX4" fmla="*/ 7620433 w 12194382"/>
              <a:gd name="connsiteY4" fmla="*/ 3543300 h 5182443"/>
              <a:gd name="connsiteX5" fmla="*/ 762115 w 12194382"/>
              <a:gd name="connsiteY5" fmla="*/ 3547023 h 5182443"/>
              <a:gd name="connsiteX6" fmla="*/ 762695 w 12194382"/>
              <a:gd name="connsiteY6" fmla="*/ 4850671 h 5182443"/>
              <a:gd name="connsiteX7" fmla="*/ 0 w 12194382"/>
              <a:gd name="connsiteY7" fmla="*/ 4847509 h 5182443"/>
              <a:gd name="connsiteX8" fmla="*/ 2382 w 12194382"/>
              <a:gd name="connsiteY8" fmla="*/ 0 h 5182443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723"/>
              <a:gd name="connsiteY0" fmla="*/ 0 h 4854829"/>
              <a:gd name="connsiteX1" fmla="*/ 12194382 w 12194723"/>
              <a:gd name="connsiteY1" fmla="*/ 0 h 4854829"/>
              <a:gd name="connsiteX2" fmla="*/ 12194382 w 12194723"/>
              <a:gd name="connsiteY2" fmla="*/ 4854636 h 4854829"/>
              <a:gd name="connsiteX3" fmla="*/ 7623248 w 12194723"/>
              <a:gd name="connsiteY3" fmla="*/ 4843680 h 4854829"/>
              <a:gd name="connsiteX4" fmla="*/ 7620433 w 12194723"/>
              <a:gd name="connsiteY4" fmla="*/ 3543300 h 4854829"/>
              <a:gd name="connsiteX5" fmla="*/ 762115 w 12194723"/>
              <a:gd name="connsiteY5" fmla="*/ 3547023 h 4854829"/>
              <a:gd name="connsiteX6" fmla="*/ 762695 w 12194723"/>
              <a:gd name="connsiteY6" fmla="*/ 4850671 h 4854829"/>
              <a:gd name="connsiteX7" fmla="*/ 0 w 12194723"/>
              <a:gd name="connsiteY7" fmla="*/ 4847509 h 4854829"/>
              <a:gd name="connsiteX8" fmla="*/ 2382 w 12194723"/>
              <a:gd name="connsiteY8" fmla="*/ 0 h 485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4723" h="4854829">
                <a:moveTo>
                  <a:pt x="2382" y="0"/>
                </a:moveTo>
                <a:lnTo>
                  <a:pt x="12194382" y="0"/>
                </a:lnTo>
                <a:cubicBezTo>
                  <a:pt x="12194382" y="1618212"/>
                  <a:pt x="12195150" y="4852730"/>
                  <a:pt x="12194382" y="4854636"/>
                </a:cubicBezTo>
                <a:cubicBezTo>
                  <a:pt x="12193614" y="4856542"/>
                  <a:pt x="7623176" y="4843704"/>
                  <a:pt x="7623248" y="4843680"/>
                </a:cubicBezTo>
                <a:cubicBezTo>
                  <a:pt x="7623320" y="4843656"/>
                  <a:pt x="7618248" y="3540554"/>
                  <a:pt x="7620433" y="3543300"/>
                </a:cubicBezTo>
                <a:cubicBezTo>
                  <a:pt x="7622618" y="3546046"/>
                  <a:pt x="3048221" y="3545782"/>
                  <a:pt x="762115" y="3547023"/>
                </a:cubicBezTo>
                <a:cubicBezTo>
                  <a:pt x="760398" y="3777370"/>
                  <a:pt x="763508" y="4852455"/>
                  <a:pt x="762695" y="4850671"/>
                </a:cubicBezTo>
                <a:cubicBezTo>
                  <a:pt x="761882" y="4848887"/>
                  <a:pt x="254232" y="4848563"/>
                  <a:pt x="0" y="4847509"/>
                </a:cubicBezTo>
                <a:lnTo>
                  <a:pt x="2382" y="0"/>
                </a:lnTo>
                <a:close/>
              </a:path>
            </a:pathLst>
          </a:custGeom>
          <a:noFill/>
          <a:ln w="952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06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760379" y="6462713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107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75500" y="4003696"/>
            <a:ext cx="5179738" cy="834301"/>
          </a:xfrm>
          <a:noFill/>
        </p:spPr>
        <p:txBody>
          <a:bodyPr lIns="0" tIns="0" rIns="0" anchor="ctr" anchorCtr="0"/>
          <a:lstStyle>
            <a:lvl1pPr>
              <a:lnSpc>
                <a:spcPct val="100000"/>
              </a:lnSpc>
              <a:defRPr sz="2400" b="0" kern="1200" cap="none" spc="0" baseline="0">
                <a:solidFill>
                  <a:schemeClr val="tx1"/>
                </a:solidFill>
                <a:latin typeface="ShellBold" panose="00000800000000000000" pitchFamily="50" charset="0"/>
                <a:cs typeface="Arial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75500" y="5120640"/>
            <a:ext cx="5179738" cy="372439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4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04" name="Text Placeholder 31"/>
          <p:cNvSpPr>
            <a:spLocks noGrp="1"/>
          </p:cNvSpPr>
          <p:nvPr>
            <p:ph type="body" sz="quarter" idx="10" hasCustomPrompt="1"/>
          </p:nvPr>
        </p:nvSpPr>
        <p:spPr>
          <a:xfrm>
            <a:off x="2175500" y="5666465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105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2175500" y="5923869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1"/>
              <a:t>Click to insert Role in Organisation</a:t>
            </a:r>
          </a:p>
        </p:txBody>
      </p:sp>
      <p:sp>
        <p:nvSpPr>
          <p:cNvPr id="90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8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5" name="TextBox 14" descr="CONFIDENTIAL_TAG_0xFFEE">
            <a:extLst>
              <a:ext uri="{FF2B5EF4-FFF2-40B4-BE49-F238E27FC236}">
                <a16:creationId xmlns:a16="http://schemas.microsoft.com/office/drawing/2014/main" id="{14D39DA8-2734-42E4-B136-3228CDE77447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5712602"/>
      </p:ext>
    </p:extLst>
  </p:cSld>
  <p:clrMapOvr>
    <a:masterClrMapping/>
  </p:clrMapOvr>
  <p:transition/>
  <p:hf hdr="0"/>
  <p:extLst>
    <p:ext uri="{DCECCB84-F9BA-43D5-87BE-67443E8EF086}">
      <p15:sldGuideLst xmlns:p15="http://schemas.microsoft.com/office/powerpoint/2012/main">
        <p15:guide id="1" orient="horz" pos="3058" userDrawn="1">
          <p15:clr>
            <a:srgbClr val="FBAE40"/>
          </p15:clr>
        </p15:guide>
        <p15:guide id="2" orient="horz" pos="2235" userDrawn="1">
          <p15:clr>
            <a:srgbClr val="FBAE40"/>
          </p15:clr>
        </p15:guide>
        <p15:guide id="3" orient="horz" pos="2562" userDrawn="1">
          <p15:clr>
            <a:srgbClr val="FBAE40"/>
          </p15:clr>
        </p15:guide>
        <p15:guide id="4" orient="horz" pos="299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0" y="0"/>
            <a:ext cx="12194723" cy="6857999"/>
          </a:xfrm>
          <a:custGeom>
            <a:avLst/>
            <a:gdLst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63913 w 12194723"/>
              <a:gd name="connsiteY5" fmla="*/ 763913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63913 w 12194723"/>
              <a:gd name="connsiteY9" fmla="*/ 763913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97906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3336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18431 w 12194723"/>
              <a:gd name="connsiteY7" fmla="*/ 6359075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4723" h="6857999">
                <a:moveTo>
                  <a:pt x="0" y="0"/>
                </a:moveTo>
                <a:lnTo>
                  <a:pt x="12194723" y="0"/>
                </a:lnTo>
                <a:lnTo>
                  <a:pt x="12194723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753155" y="3560901"/>
                </a:moveTo>
                <a:lnTo>
                  <a:pt x="763913" y="6359075"/>
                </a:lnTo>
                <a:lnTo>
                  <a:pt x="7622163" y="6355342"/>
                </a:lnTo>
                <a:cubicBezTo>
                  <a:pt x="7618577" y="5510947"/>
                  <a:pt x="7626189" y="4405296"/>
                  <a:pt x="7622603" y="3560901"/>
                </a:cubicBezTo>
                <a:lnTo>
                  <a:pt x="753155" y="3560901"/>
                </a:lnTo>
                <a:close/>
              </a:path>
            </a:pathLst>
          </a:custGeom>
          <a:noFill/>
          <a:ln w="952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grpSp>
        <p:nvGrpSpPr>
          <p:cNvPr id="2" name="Group 1"/>
          <p:cNvGrpSpPr/>
          <p:nvPr userDrawn="1"/>
        </p:nvGrpSpPr>
        <p:grpSpPr bwMode="gray">
          <a:xfrm>
            <a:off x="744114" y="3556002"/>
            <a:ext cx="6875879" cy="2803523"/>
            <a:chOff x="744114" y="3556002"/>
            <a:chExt cx="6875879" cy="2803523"/>
          </a:xfrm>
        </p:grpSpPr>
        <p:sp>
          <p:nvSpPr>
            <p:cNvPr id="113" name="Rectangle 112"/>
            <p:cNvSpPr/>
            <p:nvPr userDrawn="1"/>
          </p:nvSpPr>
          <p:spPr bwMode="gray">
            <a:xfrm>
              <a:off x="761993" y="3556002"/>
              <a:ext cx="6858000" cy="2803523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0" name="Rectangle 109" descr="&lt;Shell Yellow Bar&gt;" title="&lt;Shell Yellow Bar&gt;"/>
            <p:cNvSpPr/>
            <p:nvPr userDrawn="1"/>
          </p:nvSpPr>
          <p:spPr bwMode="gray">
            <a:xfrm>
              <a:off x="2175500" y="3818708"/>
              <a:ext cx="1269984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111" name="Picture 110" descr="PECTEN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744114" y="3678108"/>
              <a:ext cx="1465237" cy="1465237"/>
            </a:xfrm>
            <a:prstGeom prst="rect">
              <a:avLst/>
            </a:prstGeom>
          </p:spPr>
        </p:pic>
      </p:grpSp>
      <p:sp>
        <p:nvSpPr>
          <p:cNvPr id="106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760379" y="6462713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107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75500" y="4003200"/>
            <a:ext cx="5179738" cy="835200"/>
          </a:xfrm>
          <a:noFill/>
        </p:spPr>
        <p:txBody>
          <a:bodyPr lIns="0" tIns="0" rIns="0" anchor="ctr" anchorCtr="0"/>
          <a:lstStyle>
            <a:lvl1pPr>
              <a:lnSpc>
                <a:spcPct val="100000"/>
              </a:lnSpc>
              <a:defRPr sz="2400" b="0" kern="1200" cap="none" spc="0" baseline="0">
                <a:solidFill>
                  <a:schemeClr val="tx1"/>
                </a:solidFill>
                <a:latin typeface="ShellBold" panose="00000800000000000000" pitchFamily="50" charset="0"/>
                <a:cs typeface="Arial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75500" y="5120640"/>
            <a:ext cx="5179738" cy="372439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4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04" name="Text Placeholder 31"/>
          <p:cNvSpPr>
            <a:spLocks noGrp="1"/>
          </p:cNvSpPr>
          <p:nvPr>
            <p:ph type="body" sz="quarter" idx="10" hasCustomPrompt="1"/>
          </p:nvPr>
        </p:nvSpPr>
        <p:spPr>
          <a:xfrm>
            <a:off x="2175500" y="5666465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105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2175500" y="5923869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1"/>
              <a:t>Click to insert Role in Organisation</a:t>
            </a:r>
          </a:p>
        </p:txBody>
      </p:sp>
      <p:sp>
        <p:nvSpPr>
          <p:cNvPr id="90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8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5" name="TextBox 14" descr="CONFIDENTIAL_TAG_0xFFEE">
            <a:extLst>
              <a:ext uri="{FF2B5EF4-FFF2-40B4-BE49-F238E27FC236}">
                <a16:creationId xmlns:a16="http://schemas.microsoft.com/office/drawing/2014/main" id="{9D1EFDAB-0A06-4419-8DC1-F0E244879AB5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0869577"/>
      </p:ext>
    </p:extLst>
  </p:cSld>
  <p:clrMapOvr>
    <a:masterClrMapping/>
  </p:clrMapOvr>
  <p:transition/>
  <p:hf hdr="0"/>
  <p:extLst>
    <p:ext uri="{DCECCB84-F9BA-43D5-87BE-67443E8EF086}">
      <p15:sldGuideLst xmlns:p15="http://schemas.microsoft.com/office/powerpoint/2012/main">
        <p15:guide id="1" orient="horz" pos="3058">
          <p15:clr>
            <a:srgbClr val="FBAE40"/>
          </p15:clr>
        </p15:guide>
        <p15:guide id="2" orient="horz" pos="223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08000" y="1528763"/>
            <a:ext cx="11171238" cy="4830761"/>
          </a:xfrm>
        </p:spPr>
        <p:txBody>
          <a:bodyPr/>
          <a:lstStyle>
            <a:lvl1pPr marL="0" indent="0" defTabSz="357708">
              <a:lnSpc>
                <a:spcPct val="140000"/>
              </a:lnSpc>
              <a:spcBef>
                <a:spcPts val="0"/>
              </a:spcBef>
              <a:defRPr sz="1800"/>
            </a:lvl1pPr>
            <a:lvl2pPr marL="230400" indent="-230400" defTabSz="357708">
              <a:lnSpc>
                <a:spcPct val="140000"/>
              </a:lnSpc>
              <a:spcBef>
                <a:spcPts val="0"/>
              </a:spcBef>
              <a:defRPr sz="1800"/>
            </a:lvl2pPr>
            <a:lvl3pPr marL="459000" indent="-2286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800"/>
            </a:lvl3pPr>
            <a:lvl4pPr marL="687600" indent="-2286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800"/>
            </a:lvl4pPr>
            <a:lvl5pPr marL="890800" indent="-2032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600"/>
            </a:lvl5pPr>
            <a:lvl6pPr marL="1043200" indent="-152400" defTabSz="357708">
              <a:lnSpc>
                <a:spcPct val="140000"/>
              </a:lnSpc>
              <a:buClr>
                <a:schemeClr val="tx1"/>
              </a:buClr>
              <a:buSzPct val="75000"/>
              <a:buFont typeface="Wingdings" pitchFamily="2" charset="2"/>
              <a:buChar char=""/>
              <a:defRPr sz="12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5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13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7" name="TextBox 6" descr="CONFIDENTIAL_TAG_0xFFEE">
            <a:extLst>
              <a:ext uri="{FF2B5EF4-FFF2-40B4-BE49-F238E27FC236}">
                <a16:creationId xmlns:a16="http://schemas.microsoft.com/office/drawing/2014/main" id="{3928A3B5-6FBD-457C-8150-6D00DE8D1F88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81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-2381" y="0"/>
            <a:ext cx="12194382" cy="6858000"/>
          </a:xfrm>
          <a:custGeom>
            <a:avLst/>
            <a:gdLst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63913 w 12194723"/>
              <a:gd name="connsiteY5" fmla="*/ 763913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63913 w 12194723"/>
              <a:gd name="connsiteY9" fmla="*/ 763913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97906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3336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18431 w 12194723"/>
              <a:gd name="connsiteY7" fmla="*/ 6359075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482698 w 12194723"/>
              <a:gd name="connsiteY5" fmla="*/ 482850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482698 w 12194723"/>
              <a:gd name="connsiteY9" fmla="*/ 48285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506335 w 12194723"/>
              <a:gd name="connsiteY6" fmla="*/ 666613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506335 w 12194723"/>
              <a:gd name="connsiteY6" fmla="*/ 666613 h 6857999"/>
              <a:gd name="connsiteX7" fmla="*/ 7622163 w 12194723"/>
              <a:gd name="connsiteY7" fmla="*/ 6355342 h 6857999"/>
              <a:gd name="connsiteX8" fmla="*/ 1788474 w 12194723"/>
              <a:gd name="connsiteY8" fmla="*/ 508608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963833 w 12194723"/>
              <a:gd name="connsiteY8" fmla="*/ 506110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996313 w 12194723"/>
              <a:gd name="connsiteY8" fmla="*/ 486123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966332 w 12194723"/>
              <a:gd name="connsiteY8" fmla="*/ 381191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6445 w 12194723"/>
              <a:gd name="connsiteY8" fmla="*/ 558575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8944 w 12194723"/>
              <a:gd name="connsiteY8" fmla="*/ 506109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8944 w 12194723"/>
              <a:gd name="connsiteY8" fmla="*/ 503610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8944 w 12194723"/>
              <a:gd name="connsiteY8" fmla="*/ 503610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53965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4 w 12194723"/>
              <a:gd name="connsiteY8" fmla="*/ 503609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5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7 w 12194723"/>
              <a:gd name="connsiteY8" fmla="*/ 513252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7 w 12194723"/>
              <a:gd name="connsiteY8" fmla="*/ 513252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7 w 12194723"/>
              <a:gd name="connsiteY8" fmla="*/ 513252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69076 w 12194723"/>
              <a:gd name="connsiteY8" fmla="*/ 508490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69076 w 12194723"/>
              <a:gd name="connsiteY8" fmla="*/ 508490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69076 w 12194723"/>
              <a:gd name="connsiteY8" fmla="*/ 508490 h 6857999"/>
              <a:gd name="connsiteX9" fmla="*/ 508891 w 12194723"/>
              <a:gd name="connsiteY9" fmla="*/ 51142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4723" h="6857999">
                <a:moveTo>
                  <a:pt x="0" y="0"/>
                </a:moveTo>
                <a:lnTo>
                  <a:pt x="12194723" y="0"/>
                </a:lnTo>
                <a:lnTo>
                  <a:pt x="12194723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508891" y="511425"/>
                </a:moveTo>
                <a:cubicBezTo>
                  <a:pt x="509626" y="566329"/>
                  <a:pt x="510362" y="528366"/>
                  <a:pt x="511097" y="583270"/>
                </a:cubicBezTo>
                <a:lnTo>
                  <a:pt x="1774181" y="585272"/>
                </a:lnTo>
                <a:cubicBezTo>
                  <a:pt x="1771177" y="584735"/>
                  <a:pt x="1784691" y="508891"/>
                  <a:pt x="1769076" y="508490"/>
                </a:cubicBezTo>
                <a:cubicBezTo>
                  <a:pt x="1753461" y="508089"/>
                  <a:pt x="928953" y="510447"/>
                  <a:pt x="508891" y="511425"/>
                </a:cubicBezTo>
                <a:close/>
              </a:path>
            </a:pathLst>
          </a:custGeom>
          <a:noFill/>
          <a:ln w="317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08000" y="1528763"/>
            <a:ext cx="5468938" cy="4830761"/>
          </a:xfrm>
        </p:spPr>
        <p:txBody>
          <a:bodyPr/>
          <a:lstStyle>
            <a:lvl1pPr marL="0" indent="0" defTabSz="357708">
              <a:lnSpc>
                <a:spcPct val="140000"/>
              </a:lnSpc>
              <a:spcBef>
                <a:spcPts val="0"/>
              </a:spcBef>
              <a:defRPr sz="1800"/>
            </a:lvl1pPr>
            <a:lvl2pPr marL="230400" indent="-230400" defTabSz="357708">
              <a:lnSpc>
                <a:spcPct val="140000"/>
              </a:lnSpc>
              <a:spcBef>
                <a:spcPts val="0"/>
              </a:spcBef>
              <a:defRPr sz="1800"/>
            </a:lvl2pPr>
            <a:lvl3pPr marL="459000" indent="-2286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800"/>
            </a:lvl3pPr>
            <a:lvl4pPr marL="687600" indent="-2286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800"/>
            </a:lvl4pPr>
            <a:lvl5pPr marL="890800" indent="-2032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600"/>
            </a:lvl5pPr>
            <a:lvl6pPr marL="1043200" indent="-152400" defTabSz="357708">
              <a:lnSpc>
                <a:spcPct val="140000"/>
              </a:lnSpc>
              <a:buClr>
                <a:schemeClr val="tx1"/>
              </a:buClr>
              <a:buSzPct val="75000"/>
              <a:buFont typeface="Wingdings" pitchFamily="2" charset="2"/>
              <a:buChar char=""/>
              <a:defRPr sz="12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5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13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9" name="TextBox 8" descr="CONFIDENTIAL_TAG_0xFFEE">
            <a:extLst>
              <a:ext uri="{FF2B5EF4-FFF2-40B4-BE49-F238E27FC236}">
                <a16:creationId xmlns:a16="http://schemas.microsoft.com/office/drawing/2014/main" id="{C9940434-67B8-45AF-BF5F-AC15F7BBB0B6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05781"/>
      </p:ext>
    </p:extLst>
  </p:cSld>
  <p:clrMapOvr>
    <a:masterClrMapping/>
  </p:clrMapOvr>
  <p:transition/>
  <p:hf hd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81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Hig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GB" sz="2400" b="0" kern="1200" cap="none" baseline="0" noProof="0" dirty="0" smtClean="0">
                <a:solidFill>
                  <a:schemeClr val="tx1"/>
                </a:solidFill>
                <a:latin typeface="ShellBold" panose="00000800000000000000" pitchFamily="50" charset="0"/>
                <a:ea typeface="+mj-ea"/>
                <a:cs typeface="+mj-cs"/>
              </a:defRPr>
            </a:lvl1pPr>
          </a:lstStyle>
          <a:p>
            <a:pPr lv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1"/>
          </p:nvPr>
        </p:nvSpPr>
        <p:spPr>
          <a:xfrm>
            <a:off x="508000" y="1528763"/>
            <a:ext cx="11171238" cy="4830762"/>
          </a:xfrm>
        </p:spPr>
        <p:txBody>
          <a:bodyPr/>
          <a:lstStyle>
            <a:lvl1pPr marL="0" indent="0" defTabSz="357708">
              <a:lnSpc>
                <a:spcPct val="140000"/>
              </a:lnSpc>
              <a:spcBef>
                <a:spcPts val="0"/>
              </a:spcBef>
              <a:defRPr sz="1400"/>
            </a:lvl1pPr>
            <a:lvl2pPr marL="176400" indent="-176400" defTabSz="357708">
              <a:lnSpc>
                <a:spcPct val="140000"/>
              </a:lnSpc>
              <a:spcBef>
                <a:spcPts val="0"/>
              </a:spcBef>
              <a:defRPr sz="1400"/>
            </a:lvl2pPr>
            <a:lvl3pPr marL="354200" indent="-1778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400"/>
            </a:lvl3pPr>
            <a:lvl4pPr marL="532000" indent="-1778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400"/>
            </a:lvl4pPr>
            <a:lvl5pPr marL="684400" indent="-1524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tabLst/>
              <a:defRPr sz="1200"/>
            </a:lvl5pPr>
            <a:lvl6pPr marL="824100" indent="-139700" defTabSz="357708">
              <a:lnSpc>
                <a:spcPct val="140000"/>
              </a:lnSpc>
              <a:buClr>
                <a:schemeClr val="tx1"/>
              </a:buClr>
              <a:buSzPct val="75000"/>
              <a:buFont typeface="Wingdings" pitchFamily="2" charset="2"/>
              <a:buChar char=""/>
              <a:defRPr sz="11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4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16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7" name="TextBox 6" descr="CONFIDENTIAL_TAG_0xFFEE">
            <a:extLst>
              <a:ext uri="{FF2B5EF4-FFF2-40B4-BE49-F238E27FC236}">
                <a16:creationId xmlns:a16="http://schemas.microsoft.com/office/drawing/2014/main" id="{047278D2-7A80-41DC-9F5D-51F5145BDD84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16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US" sz="2400" b="0" kern="1200" cap="none" baseline="0" noProof="0" dirty="0" smtClean="0">
                <a:solidFill>
                  <a:schemeClr val="tx1"/>
                </a:solidFill>
                <a:latin typeface="ShellBold" panose="00000800000000000000" pitchFamily="50" charset="0"/>
                <a:ea typeface="+mj-ea"/>
                <a:cs typeface="+mj-cs"/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14"/>
          <p:cNvSpPr>
            <a:spLocks noGrp="1"/>
          </p:cNvSpPr>
          <p:nvPr>
            <p:ph sz="quarter" idx="13"/>
          </p:nvPr>
        </p:nvSpPr>
        <p:spPr>
          <a:xfrm>
            <a:off x="6215064" y="1528764"/>
            <a:ext cx="5464174" cy="4830761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/>
            </a:lvl1pPr>
            <a:lvl2pPr marL="230400" indent="-23040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800"/>
            </a:lvl2pPr>
            <a:lvl3pPr marL="459000" indent="-2286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3pPr>
            <a:lvl4pPr marL="687600" indent="-2286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4pPr>
            <a:lvl5pPr marL="890800" indent="-2032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600"/>
            </a:lvl5pPr>
            <a:lvl6pPr marL="1043200" indent="-1524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2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Text Placeholder 43"/>
          <p:cNvSpPr>
            <a:spLocks noGrp="1"/>
          </p:cNvSpPr>
          <p:nvPr>
            <p:ph type="body" sz="quarter" idx="11"/>
          </p:nvPr>
        </p:nvSpPr>
        <p:spPr>
          <a:xfrm>
            <a:off x="508000" y="1528762"/>
            <a:ext cx="5468938" cy="4830763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/>
            </a:lvl1pPr>
            <a:lvl2pPr marL="230400" indent="-23040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800"/>
            </a:lvl2pPr>
            <a:lvl3pPr marL="459000" indent="-228600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3pPr>
            <a:lvl4pPr marL="687600" indent="-2286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4pPr>
            <a:lvl5pPr marL="890800" indent="-2032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600"/>
            </a:lvl5pPr>
            <a:lvl6pPr marL="1043200" indent="-1524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2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18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8" name="TextBox 7" descr="CONFIDENTIAL_TAG_0xFFEE">
            <a:extLst>
              <a:ext uri="{FF2B5EF4-FFF2-40B4-BE49-F238E27FC236}">
                <a16:creationId xmlns:a16="http://schemas.microsoft.com/office/drawing/2014/main" id="{C5693D30-F4E5-4EB8-B9BA-D8D82A904B5D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65" userDrawn="1">
          <p15:clr>
            <a:srgbClr val="FBAE40"/>
          </p15:clr>
        </p15:guide>
        <p15:guide id="3" pos="391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Hig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GB" dirty="0" smtClean="0"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14"/>
          <p:cNvSpPr>
            <a:spLocks noGrp="1"/>
          </p:cNvSpPr>
          <p:nvPr>
            <p:ph sz="quarter" idx="13"/>
          </p:nvPr>
        </p:nvSpPr>
        <p:spPr>
          <a:xfrm>
            <a:off x="6215063" y="1528764"/>
            <a:ext cx="5464175" cy="4830762"/>
          </a:xfrm>
        </p:spPr>
        <p:txBody>
          <a:bodyPr/>
          <a:lstStyle>
            <a:lvl1pPr marL="0" indent="0">
              <a:lnSpc>
                <a:spcPct val="140000"/>
              </a:lnSpc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/>
            </a:lvl1pPr>
            <a:lvl2pPr marL="176400" indent="-1764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400"/>
            </a:lvl2pPr>
            <a:lvl3pPr marL="354200" indent="-1778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400"/>
            </a:lvl3pPr>
            <a:lvl4pPr marL="532000" indent="-1778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400"/>
            </a:lvl4pPr>
            <a:lvl5pPr marL="684400" indent="-1524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200"/>
            </a:lvl5pPr>
            <a:lvl6pPr marL="824100" indent="-1397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tabLst/>
              <a:defRPr sz="11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Text Placeholder 43"/>
          <p:cNvSpPr>
            <a:spLocks noGrp="1"/>
          </p:cNvSpPr>
          <p:nvPr>
            <p:ph type="body" sz="quarter" idx="11"/>
          </p:nvPr>
        </p:nvSpPr>
        <p:spPr>
          <a:xfrm>
            <a:off x="508000" y="1528762"/>
            <a:ext cx="5468938" cy="4830763"/>
          </a:xfrm>
        </p:spPr>
        <p:txBody>
          <a:bodyPr/>
          <a:lstStyle>
            <a:lvl1pPr marL="0" indent="0">
              <a:lnSpc>
                <a:spcPct val="140000"/>
              </a:lnSpc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/>
            </a:lvl1pPr>
            <a:lvl2pPr marL="176400" indent="-176400">
              <a:lnSpc>
                <a:spcPct val="140000"/>
              </a:lnSpc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400"/>
            </a:lvl2pPr>
            <a:lvl3pPr marL="354200" indent="-177800">
              <a:lnSpc>
                <a:spcPct val="14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400"/>
            </a:lvl3pPr>
            <a:lvl4pPr marL="532000" indent="-177800">
              <a:lnSpc>
                <a:spcPct val="14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400"/>
            </a:lvl4pPr>
            <a:lvl5pPr marL="684400" indent="-1524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200"/>
            </a:lvl5pPr>
            <a:lvl6pPr marL="824100" indent="-1397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1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18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8" name="TextBox 7" descr="CONFIDENTIAL_TAG_0xFFEE">
            <a:extLst>
              <a:ext uri="{FF2B5EF4-FFF2-40B4-BE49-F238E27FC236}">
                <a16:creationId xmlns:a16="http://schemas.microsoft.com/office/drawing/2014/main" id="{79B63137-528F-4A8F-8B5E-B505134B5911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ontent Placeholder 51"/>
          <p:cNvSpPr>
            <a:spLocks noGrp="1"/>
          </p:cNvSpPr>
          <p:nvPr>
            <p:ph sz="quarter" idx="29" hasCustomPrompt="1"/>
          </p:nvPr>
        </p:nvSpPr>
        <p:spPr>
          <a:xfrm>
            <a:off x="509312" y="6201069"/>
            <a:ext cx="5543051" cy="158455"/>
          </a:xfrm>
        </p:spPr>
        <p:txBody>
          <a:bodyPr wrap="square">
            <a:noAutofit/>
          </a:bodyPr>
          <a:lstStyle>
            <a:lvl1pPr>
              <a:defRPr sz="90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edit source</a:t>
            </a:r>
          </a:p>
        </p:txBody>
      </p:sp>
      <p:sp>
        <p:nvSpPr>
          <p:cNvPr id="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7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GB" noProof="0" dirty="0" smtClean="0"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9" name="Content Placeholder 51"/>
          <p:cNvSpPr>
            <a:spLocks noGrp="1"/>
          </p:cNvSpPr>
          <p:nvPr>
            <p:ph sz="quarter" idx="45" hasCustomPrompt="1"/>
          </p:nvPr>
        </p:nvSpPr>
        <p:spPr>
          <a:xfrm>
            <a:off x="508000" y="4199574"/>
            <a:ext cx="5468938" cy="234616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40" name="Content Placeholder 51"/>
          <p:cNvSpPr>
            <a:spLocks noGrp="1"/>
          </p:cNvSpPr>
          <p:nvPr>
            <p:ph sz="quarter" idx="46" hasCustomPrompt="1"/>
          </p:nvPr>
        </p:nvSpPr>
        <p:spPr>
          <a:xfrm>
            <a:off x="508000" y="3864611"/>
            <a:ext cx="5468938" cy="268150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ShellBold" panose="00000800000000000000" pitchFamily="50" charset="0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508000" y="4141370"/>
            <a:ext cx="5468938" cy="941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hart Placeholder 16"/>
          <p:cNvSpPr>
            <a:spLocks noGrp="1"/>
          </p:cNvSpPr>
          <p:nvPr>
            <p:ph type="chart" sz="quarter" idx="47"/>
          </p:nvPr>
        </p:nvSpPr>
        <p:spPr>
          <a:xfrm>
            <a:off x="508000" y="4456229"/>
            <a:ext cx="5468938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cxnSp>
        <p:nvCxnSpPr>
          <p:cNvPr id="43" name="Straight Connector 42"/>
          <p:cNvCxnSpPr/>
          <p:nvPr userDrawn="1"/>
        </p:nvCxnSpPr>
        <p:spPr>
          <a:xfrm flipV="1">
            <a:off x="508000" y="5966640"/>
            <a:ext cx="5468938" cy="18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ontent Placeholder 51"/>
          <p:cNvSpPr>
            <a:spLocks noGrp="1"/>
          </p:cNvSpPr>
          <p:nvPr>
            <p:ph sz="quarter" idx="54" hasCustomPrompt="1"/>
          </p:nvPr>
        </p:nvSpPr>
        <p:spPr>
          <a:xfrm>
            <a:off x="508000" y="1863726"/>
            <a:ext cx="5468938" cy="234616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100" name="Content Placeholder 51"/>
          <p:cNvSpPr>
            <a:spLocks noGrp="1"/>
          </p:cNvSpPr>
          <p:nvPr>
            <p:ph sz="quarter" idx="55" hasCustomPrompt="1"/>
          </p:nvPr>
        </p:nvSpPr>
        <p:spPr>
          <a:xfrm>
            <a:off x="508000" y="1528763"/>
            <a:ext cx="5468938" cy="268150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ShellBold" panose="00000800000000000000" pitchFamily="50" charset="0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101" name="Straight Connector 100"/>
          <p:cNvCxnSpPr/>
          <p:nvPr userDrawn="1"/>
        </p:nvCxnSpPr>
        <p:spPr>
          <a:xfrm>
            <a:off x="508000" y="1805522"/>
            <a:ext cx="5468938" cy="941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Chart Placeholder 16"/>
          <p:cNvSpPr>
            <a:spLocks noGrp="1"/>
          </p:cNvSpPr>
          <p:nvPr>
            <p:ph type="chart" sz="quarter" idx="56"/>
          </p:nvPr>
        </p:nvSpPr>
        <p:spPr>
          <a:xfrm>
            <a:off x="508000" y="2120382"/>
            <a:ext cx="5468938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cxnSp>
        <p:nvCxnSpPr>
          <p:cNvPr id="103" name="Straight Connector 102"/>
          <p:cNvCxnSpPr/>
          <p:nvPr userDrawn="1"/>
        </p:nvCxnSpPr>
        <p:spPr>
          <a:xfrm flipV="1">
            <a:off x="508000" y="3732357"/>
            <a:ext cx="5468938" cy="18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ontent Placeholder 51"/>
          <p:cNvSpPr>
            <a:spLocks noGrp="1"/>
          </p:cNvSpPr>
          <p:nvPr>
            <p:ph sz="quarter" idx="57" hasCustomPrompt="1"/>
          </p:nvPr>
        </p:nvSpPr>
        <p:spPr>
          <a:xfrm>
            <a:off x="6215063" y="4199574"/>
            <a:ext cx="5464175" cy="234616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105" name="Content Placeholder 51"/>
          <p:cNvSpPr>
            <a:spLocks noGrp="1"/>
          </p:cNvSpPr>
          <p:nvPr>
            <p:ph sz="quarter" idx="58" hasCustomPrompt="1"/>
          </p:nvPr>
        </p:nvSpPr>
        <p:spPr>
          <a:xfrm>
            <a:off x="6215063" y="3864611"/>
            <a:ext cx="5464175" cy="268150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ShellBold" panose="00000800000000000000" pitchFamily="50" charset="0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106" name="Straight Connector 105"/>
          <p:cNvCxnSpPr/>
          <p:nvPr userDrawn="1"/>
        </p:nvCxnSpPr>
        <p:spPr>
          <a:xfrm>
            <a:off x="6215063" y="4141387"/>
            <a:ext cx="5464175" cy="914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Chart Placeholder 16"/>
          <p:cNvSpPr>
            <a:spLocks noGrp="1"/>
          </p:cNvSpPr>
          <p:nvPr>
            <p:ph type="chart" sz="quarter" idx="59"/>
          </p:nvPr>
        </p:nvSpPr>
        <p:spPr>
          <a:xfrm>
            <a:off x="6215063" y="4456229"/>
            <a:ext cx="5464175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cxnSp>
        <p:nvCxnSpPr>
          <p:cNvPr id="108" name="Straight Connector 107"/>
          <p:cNvCxnSpPr/>
          <p:nvPr userDrawn="1"/>
        </p:nvCxnSpPr>
        <p:spPr>
          <a:xfrm flipV="1">
            <a:off x="6215063" y="5966657"/>
            <a:ext cx="5464175" cy="1829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Content Placeholder 51"/>
          <p:cNvSpPr>
            <a:spLocks noGrp="1"/>
          </p:cNvSpPr>
          <p:nvPr>
            <p:ph sz="quarter" idx="60" hasCustomPrompt="1"/>
          </p:nvPr>
        </p:nvSpPr>
        <p:spPr>
          <a:xfrm>
            <a:off x="6215063" y="1863726"/>
            <a:ext cx="5464175" cy="234616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110" name="Content Placeholder 51"/>
          <p:cNvSpPr>
            <a:spLocks noGrp="1"/>
          </p:cNvSpPr>
          <p:nvPr>
            <p:ph sz="quarter" idx="61" hasCustomPrompt="1"/>
          </p:nvPr>
        </p:nvSpPr>
        <p:spPr>
          <a:xfrm>
            <a:off x="6215063" y="1528763"/>
            <a:ext cx="5464175" cy="268150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ShellBold" panose="00000800000000000000" pitchFamily="50" charset="0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111" name="Straight Connector 110"/>
          <p:cNvCxnSpPr/>
          <p:nvPr userDrawn="1"/>
        </p:nvCxnSpPr>
        <p:spPr>
          <a:xfrm>
            <a:off x="6215063" y="1805539"/>
            <a:ext cx="5464175" cy="914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Chart Placeholder 16"/>
          <p:cNvSpPr>
            <a:spLocks noGrp="1"/>
          </p:cNvSpPr>
          <p:nvPr>
            <p:ph type="chart" sz="quarter" idx="62"/>
          </p:nvPr>
        </p:nvSpPr>
        <p:spPr>
          <a:xfrm>
            <a:off x="6215063" y="2120382"/>
            <a:ext cx="5464175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cxnSp>
        <p:nvCxnSpPr>
          <p:cNvPr id="113" name="Straight Connector 112"/>
          <p:cNvCxnSpPr/>
          <p:nvPr userDrawn="1"/>
        </p:nvCxnSpPr>
        <p:spPr>
          <a:xfrm>
            <a:off x="6089108" y="3730543"/>
            <a:ext cx="5265195" cy="244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36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3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27" name="TextBox 26" descr="CONFIDENTIAL_TAG_0xFFEE">
            <a:extLst>
              <a:ext uri="{FF2B5EF4-FFF2-40B4-BE49-F238E27FC236}">
                <a16:creationId xmlns:a16="http://schemas.microsoft.com/office/drawing/2014/main" id="{3A13EE73-14B1-4BBC-A3D6-6DAC0FE58C7A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 bwMode="gray">
          <a:xfrm>
            <a:off x="1" y="4313784"/>
            <a:ext cx="12192000" cy="2544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7" name="Rectangle 26" descr="&lt;Shell Yellow Bar&gt;" title="&lt;Shell Yellow Bar&gt;"/>
          <p:cNvSpPr/>
          <p:nvPr userDrawn="1"/>
        </p:nvSpPr>
        <p:spPr bwMode="gray">
          <a:xfrm>
            <a:off x="761993" y="1524000"/>
            <a:ext cx="1269984" cy="7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63200" y="2636980"/>
            <a:ext cx="6397451" cy="13620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0"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"/>
          </p:nvPr>
        </p:nvSpPr>
        <p:spPr>
          <a:xfrm>
            <a:off x="763200" y="1696947"/>
            <a:ext cx="6397451" cy="82123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800" b="0"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34" name="Text Placeholder 13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02833" y="1924112"/>
            <a:ext cx="4274842" cy="2930523"/>
          </a:xfrm>
          <a:prstGeom prst="rect">
            <a:avLst/>
          </a:prstGeom>
        </p:spPr>
        <p:txBody>
          <a:bodyPr lIns="0" tIns="0" rIns="0" bIns="0"/>
          <a:lstStyle>
            <a:lvl1pPr marL="0" algn="r" defTabSz="1219170" rtl="0" eaLnBrk="1" latinLnBrk="0" hangingPunct="1">
              <a:lnSpc>
                <a:spcPct val="100000"/>
              </a:lnSpc>
              <a:buClr>
                <a:srgbClr val="DD1D21"/>
              </a:buClr>
              <a:buSzPct val="85000"/>
              <a:buNone/>
              <a:tabLst>
                <a:tab pos="1081088" algn="l"/>
              </a:tabLst>
              <a:defRPr lang="en-GB" sz="20000" kern="10000" spc="-1000" baseline="0" dirty="0">
                <a:ln w="3175">
                  <a:noFill/>
                </a:ln>
                <a:solidFill>
                  <a:schemeClr val="accent1"/>
                </a:solidFill>
                <a:latin typeface="ShellBold" panose="00000800000000000000" pitchFamily="50" charset="0"/>
                <a:ea typeface="ShellMedium" panose="00000600000000000000" pitchFamily="50" charset="0"/>
                <a:cs typeface="ShellBold" panose="00000800000000000000" pitchFamily="50" charset="0"/>
              </a:defRPr>
            </a:lvl1pPr>
          </a:lstStyle>
          <a:p>
            <a:pPr lvl="0"/>
            <a:r>
              <a:rPr lang="en-GB" dirty="0"/>
              <a:t>0.0</a:t>
            </a:r>
          </a:p>
        </p:txBody>
      </p:sp>
      <p:sp>
        <p:nvSpPr>
          <p:cNvPr id="14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15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2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2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1" name="TextBox 10" descr="CONFIDENTIAL_TAG_0xFFEE">
            <a:extLst>
              <a:ext uri="{FF2B5EF4-FFF2-40B4-BE49-F238E27FC236}">
                <a16:creationId xmlns:a16="http://schemas.microsoft.com/office/drawing/2014/main" id="{7B879CF9-077E-44F7-A97B-E77F2B420C0D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 bwMode="gray">
          <a:xfrm>
            <a:off x="761993" y="3556002"/>
            <a:ext cx="6858000" cy="2540001"/>
            <a:chOff x="761993" y="3556002"/>
            <a:chExt cx="6858000" cy="2540001"/>
          </a:xfrm>
        </p:grpSpPr>
        <p:sp>
          <p:nvSpPr>
            <p:cNvPr id="16" name="Rectangle 15"/>
            <p:cNvSpPr/>
            <p:nvPr userDrawn="1"/>
          </p:nvSpPr>
          <p:spPr bwMode="gray">
            <a:xfrm>
              <a:off x="761993" y="3556002"/>
              <a:ext cx="6858000" cy="2540001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Rectangle 27" descr="&lt;Shell Yellow Bar&gt;" title="&lt;Shell Yellow Bar&gt;"/>
            <p:cNvSpPr/>
            <p:nvPr userDrawn="1"/>
          </p:nvSpPr>
          <p:spPr bwMode="gray">
            <a:xfrm>
              <a:off x="1145875" y="3818708"/>
              <a:ext cx="1269984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Rectangle 31"/>
          <p:cNvSpPr/>
          <p:nvPr userDrawn="1"/>
        </p:nvSpPr>
        <p:spPr bwMode="white">
          <a:xfrm>
            <a:off x="501606" y="488935"/>
            <a:ext cx="1311092" cy="1188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2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0" y="1"/>
            <a:ext cx="12194723" cy="4866892"/>
          </a:xfrm>
          <a:custGeom>
            <a:avLst/>
            <a:gdLst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0 w 12192000"/>
              <a:gd name="connsiteY3" fmla="*/ 4854636 h 4854636"/>
              <a:gd name="connsiteX4" fmla="*/ 0 w 12192000"/>
              <a:gd name="connsiteY4" fmla="*/ 0 h 4854636"/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592282 w 12192000"/>
              <a:gd name="connsiteY3" fmla="*/ 4842164 h 4854636"/>
              <a:gd name="connsiteX4" fmla="*/ 0 w 12192000"/>
              <a:gd name="connsiteY4" fmla="*/ 4854636 h 4854636"/>
              <a:gd name="connsiteX5" fmla="*/ 0 w 12192000"/>
              <a:gd name="connsiteY5" fmla="*/ 0 h 485463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592282 w 12192000"/>
              <a:gd name="connsiteY3" fmla="*/ 4842164 h 4888026"/>
              <a:gd name="connsiteX4" fmla="*/ 0 w 12192000"/>
              <a:gd name="connsiteY4" fmla="*/ 4854636 h 4888026"/>
              <a:gd name="connsiteX5" fmla="*/ 0 w 12192000"/>
              <a:gd name="connsiteY5" fmla="*/ 0 h 488802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841664 w 12192000"/>
              <a:gd name="connsiteY3" fmla="*/ 2909455 h 4888026"/>
              <a:gd name="connsiteX4" fmla="*/ 592282 w 12192000"/>
              <a:gd name="connsiteY4" fmla="*/ 4842164 h 4888026"/>
              <a:gd name="connsiteX5" fmla="*/ 0 w 12192000"/>
              <a:gd name="connsiteY5" fmla="*/ 4854636 h 4888026"/>
              <a:gd name="connsiteX6" fmla="*/ 0 w 12192000"/>
              <a:gd name="connsiteY6" fmla="*/ 0 h 4888026"/>
              <a:gd name="connsiteX0" fmla="*/ 0 w 12192000"/>
              <a:gd name="connsiteY0" fmla="*/ 0 h 4982265"/>
              <a:gd name="connsiteX1" fmla="*/ 12192000 w 12192000"/>
              <a:gd name="connsiteY1" fmla="*/ 0 h 4982265"/>
              <a:gd name="connsiteX2" fmla="*/ 12192000 w 12192000"/>
              <a:gd name="connsiteY2" fmla="*/ 4854636 h 4982265"/>
              <a:gd name="connsiteX3" fmla="*/ 7606145 w 12192000"/>
              <a:gd name="connsiteY3" fmla="*/ 3543300 h 4982265"/>
              <a:gd name="connsiteX4" fmla="*/ 841664 w 12192000"/>
              <a:gd name="connsiteY4" fmla="*/ 2909455 h 4982265"/>
              <a:gd name="connsiteX5" fmla="*/ 592282 w 12192000"/>
              <a:gd name="connsiteY5" fmla="*/ 4842164 h 4982265"/>
              <a:gd name="connsiteX6" fmla="*/ 0 w 12192000"/>
              <a:gd name="connsiteY6" fmla="*/ 4854636 h 4982265"/>
              <a:gd name="connsiteX7" fmla="*/ 0 w 12192000"/>
              <a:gd name="connsiteY7" fmla="*/ 0 h 4982265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592282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61702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6071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48146 w 12192000"/>
              <a:gd name="connsiteY5" fmla="*/ 3564082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7795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872233 w 12194382"/>
              <a:gd name="connsiteY6" fmla="*/ 4872048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45920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82443"/>
              <a:gd name="connsiteX1" fmla="*/ 12194382 w 12194382"/>
              <a:gd name="connsiteY1" fmla="*/ 0 h 5182443"/>
              <a:gd name="connsiteX2" fmla="*/ 12194382 w 12194382"/>
              <a:gd name="connsiteY2" fmla="*/ 4854636 h 5182443"/>
              <a:gd name="connsiteX3" fmla="*/ 7623248 w 12194382"/>
              <a:gd name="connsiteY3" fmla="*/ 4843680 h 5182443"/>
              <a:gd name="connsiteX4" fmla="*/ 7620433 w 12194382"/>
              <a:gd name="connsiteY4" fmla="*/ 3543300 h 5182443"/>
              <a:gd name="connsiteX5" fmla="*/ 762115 w 12194382"/>
              <a:gd name="connsiteY5" fmla="*/ 3547023 h 5182443"/>
              <a:gd name="connsiteX6" fmla="*/ 762695 w 12194382"/>
              <a:gd name="connsiteY6" fmla="*/ 4850671 h 5182443"/>
              <a:gd name="connsiteX7" fmla="*/ 0 w 12194382"/>
              <a:gd name="connsiteY7" fmla="*/ 4847509 h 5182443"/>
              <a:gd name="connsiteX8" fmla="*/ 2382 w 12194382"/>
              <a:gd name="connsiteY8" fmla="*/ 0 h 5182443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723"/>
              <a:gd name="connsiteY0" fmla="*/ 0 h 4854829"/>
              <a:gd name="connsiteX1" fmla="*/ 12194382 w 12194723"/>
              <a:gd name="connsiteY1" fmla="*/ 0 h 4854829"/>
              <a:gd name="connsiteX2" fmla="*/ 12194382 w 12194723"/>
              <a:gd name="connsiteY2" fmla="*/ 4854636 h 4854829"/>
              <a:gd name="connsiteX3" fmla="*/ 7623248 w 12194723"/>
              <a:gd name="connsiteY3" fmla="*/ 4843680 h 4854829"/>
              <a:gd name="connsiteX4" fmla="*/ 7620433 w 12194723"/>
              <a:gd name="connsiteY4" fmla="*/ 3543300 h 4854829"/>
              <a:gd name="connsiteX5" fmla="*/ 762115 w 12194723"/>
              <a:gd name="connsiteY5" fmla="*/ 3547023 h 4854829"/>
              <a:gd name="connsiteX6" fmla="*/ 762695 w 12194723"/>
              <a:gd name="connsiteY6" fmla="*/ 4850671 h 4854829"/>
              <a:gd name="connsiteX7" fmla="*/ 0 w 12194723"/>
              <a:gd name="connsiteY7" fmla="*/ 4847509 h 4854829"/>
              <a:gd name="connsiteX8" fmla="*/ 2382 w 12194723"/>
              <a:gd name="connsiteY8" fmla="*/ 0 h 485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4723" h="4854829">
                <a:moveTo>
                  <a:pt x="2382" y="0"/>
                </a:moveTo>
                <a:lnTo>
                  <a:pt x="12194382" y="0"/>
                </a:lnTo>
                <a:cubicBezTo>
                  <a:pt x="12194382" y="1618212"/>
                  <a:pt x="12195150" y="4852730"/>
                  <a:pt x="12194382" y="4854636"/>
                </a:cubicBezTo>
                <a:cubicBezTo>
                  <a:pt x="12193614" y="4856542"/>
                  <a:pt x="7623176" y="4843704"/>
                  <a:pt x="7623248" y="4843680"/>
                </a:cubicBezTo>
                <a:cubicBezTo>
                  <a:pt x="7623320" y="4843656"/>
                  <a:pt x="7618248" y="3540554"/>
                  <a:pt x="7620433" y="3543300"/>
                </a:cubicBezTo>
                <a:cubicBezTo>
                  <a:pt x="7622618" y="3546046"/>
                  <a:pt x="3048221" y="3545782"/>
                  <a:pt x="762115" y="3547023"/>
                </a:cubicBezTo>
                <a:cubicBezTo>
                  <a:pt x="760398" y="3777370"/>
                  <a:pt x="763508" y="4852455"/>
                  <a:pt x="762695" y="4850671"/>
                </a:cubicBezTo>
                <a:cubicBezTo>
                  <a:pt x="761882" y="4848887"/>
                  <a:pt x="254232" y="4848563"/>
                  <a:pt x="0" y="4847509"/>
                </a:cubicBezTo>
                <a:lnTo>
                  <a:pt x="2382" y="0"/>
                </a:lnTo>
                <a:close/>
              </a:path>
            </a:pathLst>
          </a:custGeom>
          <a:noFill/>
          <a:ln w="952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5875" y="4028766"/>
            <a:ext cx="6177756" cy="865472"/>
          </a:xfrm>
          <a:noFill/>
        </p:spPr>
        <p:txBody>
          <a:bodyPr lIns="0" tIns="0" rIns="0"/>
          <a:lstStyle>
            <a:lvl1pPr>
              <a:defRPr sz="2400" kern="1200" cap="none" spc="0" baseline="0">
                <a:solidFill>
                  <a:schemeClr val="tx1"/>
                </a:solidFill>
                <a:latin typeface="ShellBold" panose="00000800000000000000" pitchFamily="50" charset="0"/>
                <a:cs typeface="Arial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5875" y="5092242"/>
            <a:ext cx="6177756" cy="770676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lang="en-GB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8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12" name="TextBox 11" descr="CONFIDENTIAL_TAG_0xFFEE">
            <a:extLst>
              <a:ext uri="{FF2B5EF4-FFF2-40B4-BE49-F238E27FC236}">
                <a16:creationId xmlns:a16="http://schemas.microsoft.com/office/drawing/2014/main" id="{A818A20F-9F94-4C3A-90CF-7456D2D79B30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1707099"/>
      </p:ext>
    </p:extLst>
  </p:cSld>
  <p:clrMapOvr>
    <a:masterClrMapping/>
  </p:clrMapOvr>
  <p:transition/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en-US" sz="2400" b="0" kern="1200" cap="none" baseline="0" noProof="0" dirty="0" smtClean="0">
                <a:solidFill>
                  <a:schemeClr val="tx1"/>
                </a:solidFill>
                <a:latin typeface="ShellBold" panose="00000800000000000000" pitchFamily="50" charset="0"/>
                <a:ea typeface="+mj-ea"/>
                <a:cs typeface="+mj-cs"/>
              </a:defRPr>
            </a:lvl1pPr>
          </a:lstStyle>
          <a:p>
            <a:pPr lvl="0" algn="l" defTabSz="1219170" rtl="0" eaLnBrk="1" latinLnBrk="0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3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7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6" name="TextBox 5" descr="CONFIDENTIAL_TAG_0xFFEE">
            <a:extLst>
              <a:ext uri="{FF2B5EF4-FFF2-40B4-BE49-F238E27FC236}">
                <a16:creationId xmlns:a16="http://schemas.microsoft.com/office/drawing/2014/main" id="{DE84455F-7E5B-47F6-8701-BF01DEA454F6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-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0" y="0"/>
            <a:ext cx="12194382" cy="68580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14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3" name="Text Placeholder 2" descr="&lt;IGNORE&gt;" title="&lt;IGNORE&gt;"/>
          <p:cNvSpPr>
            <a:spLocks noGrp="1"/>
          </p:cNvSpPr>
          <p:nvPr>
            <p:ph type="body" sz="quarter" idx="13"/>
          </p:nvPr>
        </p:nvSpPr>
        <p:spPr>
          <a:xfrm>
            <a:off x="513179" y="1438480"/>
            <a:ext cx="11166561" cy="2861742"/>
          </a:xfrm>
        </p:spPr>
        <p:txBody>
          <a:bodyPr/>
          <a:lstStyle>
            <a:lvl1pPr>
              <a:lnSpc>
                <a:spcPct val="110000"/>
              </a:lnSpc>
              <a:defRPr lang="en-US" sz="3400" b="0" kern="1200" dirty="0" smtClean="0">
                <a:solidFill>
                  <a:schemeClr val="tx1"/>
                </a:solidFill>
                <a:latin typeface="Shell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7" name="TextBox 6" descr="CONFIDENTIAL_TAG_0xFFEE">
            <a:extLst>
              <a:ext uri="{FF2B5EF4-FFF2-40B4-BE49-F238E27FC236}">
                <a16:creationId xmlns:a16="http://schemas.microsoft.com/office/drawing/2014/main" id="{13026B82-58E5-4983-870E-54B8E60377D9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662350"/>
      </p:ext>
    </p:extLst>
  </p:cSld>
  <p:clrMapOvr>
    <a:masterClrMapping/>
  </p:clrMapOvr>
  <p:transition/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 bwMode="gray">
          <a:xfrm>
            <a:off x="1" y="4313784"/>
            <a:ext cx="12192000" cy="2544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3" name="Rectangle 22" descr="&lt;Shell Yellow Bar&gt;" title="&lt;Shell Yellow Bar&gt;"/>
          <p:cNvSpPr/>
          <p:nvPr userDrawn="1"/>
        </p:nvSpPr>
        <p:spPr bwMode="gray">
          <a:xfrm>
            <a:off x="761993" y="1524000"/>
            <a:ext cx="1269984" cy="7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63200" y="2636980"/>
            <a:ext cx="5187472" cy="13620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0"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"/>
          </p:nvPr>
        </p:nvSpPr>
        <p:spPr>
          <a:xfrm>
            <a:off x="763200" y="1696947"/>
            <a:ext cx="6375761" cy="82123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800" b="0"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2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27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28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grpSp>
        <p:nvGrpSpPr>
          <p:cNvPr id="31" name="Group 30"/>
          <p:cNvGrpSpPr/>
          <p:nvPr userDrawn="1"/>
        </p:nvGrpSpPr>
        <p:grpSpPr bwMode="gray">
          <a:xfrm>
            <a:off x="6450013" y="2557463"/>
            <a:ext cx="5197475" cy="1917700"/>
            <a:chOff x="6450013" y="2557463"/>
            <a:chExt cx="5197475" cy="1917700"/>
          </a:xfrm>
        </p:grpSpPr>
        <p:sp>
          <p:nvSpPr>
            <p:cNvPr id="32" name="Freeform 6"/>
            <p:cNvSpPr>
              <a:spLocks noEditPoints="1"/>
            </p:cNvSpPr>
            <p:nvPr userDrawn="1"/>
          </p:nvSpPr>
          <p:spPr bwMode="gray">
            <a:xfrm>
              <a:off x="6450013" y="2557463"/>
              <a:ext cx="2005013" cy="1917700"/>
            </a:xfrm>
            <a:custGeom>
              <a:avLst/>
              <a:gdLst>
                <a:gd name="T0" fmla="*/ 274 w 346"/>
                <a:gd name="T1" fmla="*/ 331 h 331"/>
                <a:gd name="T2" fmla="*/ 250 w 346"/>
                <a:gd name="T3" fmla="*/ 302 h 331"/>
                <a:gd name="T4" fmla="*/ 167 w 346"/>
                <a:gd name="T5" fmla="*/ 322 h 331"/>
                <a:gd name="T6" fmla="*/ 0 w 346"/>
                <a:gd name="T7" fmla="*/ 156 h 331"/>
                <a:gd name="T8" fmla="*/ 167 w 346"/>
                <a:gd name="T9" fmla="*/ 0 h 331"/>
                <a:gd name="T10" fmla="*/ 334 w 346"/>
                <a:gd name="T11" fmla="*/ 162 h 331"/>
                <a:gd name="T12" fmla="*/ 295 w 346"/>
                <a:gd name="T13" fmla="*/ 268 h 331"/>
                <a:gd name="T14" fmla="*/ 346 w 346"/>
                <a:gd name="T15" fmla="*/ 320 h 331"/>
                <a:gd name="T16" fmla="*/ 274 w 346"/>
                <a:gd name="T17" fmla="*/ 331 h 331"/>
                <a:gd name="T18" fmla="*/ 238 w 346"/>
                <a:gd name="T19" fmla="*/ 207 h 331"/>
                <a:gd name="T20" fmla="*/ 252 w 346"/>
                <a:gd name="T21" fmla="*/ 162 h 331"/>
                <a:gd name="T22" fmla="*/ 167 w 346"/>
                <a:gd name="T23" fmla="*/ 76 h 331"/>
                <a:gd name="T24" fmla="*/ 82 w 346"/>
                <a:gd name="T25" fmla="*/ 156 h 331"/>
                <a:gd name="T26" fmla="*/ 167 w 346"/>
                <a:gd name="T27" fmla="*/ 246 h 331"/>
                <a:gd name="T28" fmla="*/ 191 w 346"/>
                <a:gd name="T29" fmla="*/ 242 h 331"/>
                <a:gd name="T30" fmla="*/ 143 w 346"/>
                <a:gd name="T31" fmla="*/ 194 h 331"/>
                <a:gd name="T32" fmla="*/ 217 w 346"/>
                <a:gd name="T33" fmla="*/ 185 h 331"/>
                <a:gd name="T34" fmla="*/ 238 w 346"/>
                <a:gd name="T35" fmla="*/ 20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6" h="331">
                  <a:moveTo>
                    <a:pt x="274" y="331"/>
                  </a:moveTo>
                  <a:cubicBezTo>
                    <a:pt x="250" y="302"/>
                    <a:pt x="250" y="302"/>
                    <a:pt x="250" y="302"/>
                  </a:cubicBezTo>
                  <a:cubicBezTo>
                    <a:pt x="227" y="316"/>
                    <a:pt x="199" y="322"/>
                    <a:pt x="167" y="322"/>
                  </a:cubicBezTo>
                  <a:cubicBezTo>
                    <a:pt x="70" y="322"/>
                    <a:pt x="0" y="253"/>
                    <a:pt x="0" y="156"/>
                  </a:cubicBezTo>
                  <a:cubicBezTo>
                    <a:pt x="0" y="64"/>
                    <a:pt x="80" y="0"/>
                    <a:pt x="167" y="0"/>
                  </a:cubicBezTo>
                  <a:cubicBezTo>
                    <a:pt x="261" y="0"/>
                    <a:pt x="334" y="64"/>
                    <a:pt x="334" y="162"/>
                  </a:cubicBezTo>
                  <a:cubicBezTo>
                    <a:pt x="334" y="202"/>
                    <a:pt x="320" y="237"/>
                    <a:pt x="295" y="268"/>
                  </a:cubicBezTo>
                  <a:cubicBezTo>
                    <a:pt x="346" y="320"/>
                    <a:pt x="346" y="320"/>
                    <a:pt x="346" y="320"/>
                  </a:cubicBezTo>
                  <a:lnTo>
                    <a:pt x="274" y="331"/>
                  </a:lnTo>
                  <a:close/>
                  <a:moveTo>
                    <a:pt x="238" y="207"/>
                  </a:moveTo>
                  <a:cubicBezTo>
                    <a:pt x="247" y="194"/>
                    <a:pt x="252" y="178"/>
                    <a:pt x="252" y="162"/>
                  </a:cubicBezTo>
                  <a:cubicBezTo>
                    <a:pt x="252" y="117"/>
                    <a:pt x="215" y="76"/>
                    <a:pt x="167" y="76"/>
                  </a:cubicBezTo>
                  <a:cubicBezTo>
                    <a:pt x="121" y="76"/>
                    <a:pt x="82" y="114"/>
                    <a:pt x="82" y="156"/>
                  </a:cubicBezTo>
                  <a:cubicBezTo>
                    <a:pt x="82" y="208"/>
                    <a:pt x="121" y="246"/>
                    <a:pt x="167" y="246"/>
                  </a:cubicBezTo>
                  <a:cubicBezTo>
                    <a:pt x="175" y="246"/>
                    <a:pt x="183" y="245"/>
                    <a:pt x="191" y="242"/>
                  </a:cubicBezTo>
                  <a:cubicBezTo>
                    <a:pt x="143" y="194"/>
                    <a:pt x="143" y="194"/>
                    <a:pt x="143" y="194"/>
                  </a:cubicBezTo>
                  <a:cubicBezTo>
                    <a:pt x="217" y="185"/>
                    <a:pt x="217" y="185"/>
                    <a:pt x="217" y="185"/>
                  </a:cubicBezTo>
                  <a:lnTo>
                    <a:pt x="238" y="2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3" name="Freeform 7"/>
            <p:cNvSpPr>
              <a:spLocks noEditPoints="1"/>
            </p:cNvSpPr>
            <p:nvPr userDrawn="1"/>
          </p:nvSpPr>
          <p:spPr bwMode="gray">
            <a:xfrm>
              <a:off x="8426451" y="2586038"/>
              <a:ext cx="1441450" cy="1814513"/>
            </a:xfrm>
            <a:custGeom>
              <a:avLst/>
              <a:gdLst>
                <a:gd name="T0" fmla="*/ 190 w 249"/>
                <a:gd name="T1" fmla="*/ 257 h 313"/>
                <a:gd name="T2" fmla="*/ 79 w 249"/>
                <a:gd name="T3" fmla="*/ 313 h 313"/>
                <a:gd name="T4" fmla="*/ 0 w 249"/>
                <a:gd name="T5" fmla="*/ 233 h 313"/>
                <a:gd name="T6" fmla="*/ 92 w 249"/>
                <a:gd name="T7" fmla="*/ 124 h 313"/>
                <a:gd name="T8" fmla="*/ 60 w 249"/>
                <a:gd name="T9" fmla="*/ 58 h 313"/>
                <a:gd name="T10" fmla="*/ 119 w 249"/>
                <a:gd name="T11" fmla="*/ 0 h 313"/>
                <a:gd name="T12" fmla="*/ 174 w 249"/>
                <a:gd name="T13" fmla="*/ 56 h 313"/>
                <a:gd name="T14" fmla="*/ 117 w 249"/>
                <a:gd name="T15" fmla="*/ 130 h 313"/>
                <a:gd name="T16" fmla="*/ 192 w 249"/>
                <a:gd name="T17" fmla="*/ 232 h 313"/>
                <a:gd name="T18" fmla="*/ 230 w 249"/>
                <a:gd name="T19" fmla="*/ 190 h 313"/>
                <a:gd name="T20" fmla="*/ 245 w 249"/>
                <a:gd name="T21" fmla="*/ 198 h 313"/>
                <a:gd name="T22" fmla="*/ 203 w 249"/>
                <a:gd name="T23" fmla="*/ 246 h 313"/>
                <a:gd name="T24" fmla="*/ 249 w 249"/>
                <a:gd name="T25" fmla="*/ 307 h 313"/>
                <a:gd name="T26" fmla="*/ 228 w 249"/>
                <a:gd name="T27" fmla="*/ 307 h 313"/>
                <a:gd name="T28" fmla="*/ 190 w 249"/>
                <a:gd name="T29" fmla="*/ 257 h 313"/>
                <a:gd name="T30" fmla="*/ 84 w 249"/>
                <a:gd name="T31" fmla="*/ 152 h 313"/>
                <a:gd name="T32" fmla="*/ 19 w 249"/>
                <a:gd name="T33" fmla="*/ 231 h 313"/>
                <a:gd name="T34" fmla="*/ 79 w 249"/>
                <a:gd name="T35" fmla="*/ 295 h 313"/>
                <a:gd name="T36" fmla="*/ 179 w 249"/>
                <a:gd name="T37" fmla="*/ 242 h 313"/>
                <a:gd name="T38" fmla="*/ 103 w 249"/>
                <a:gd name="T39" fmla="*/ 139 h 313"/>
                <a:gd name="T40" fmla="*/ 84 w 249"/>
                <a:gd name="T41" fmla="*/ 152 h 313"/>
                <a:gd name="T42" fmla="*/ 79 w 249"/>
                <a:gd name="T43" fmla="*/ 60 h 313"/>
                <a:gd name="T44" fmla="*/ 106 w 249"/>
                <a:gd name="T45" fmla="*/ 115 h 313"/>
                <a:gd name="T46" fmla="*/ 154 w 249"/>
                <a:gd name="T47" fmla="*/ 55 h 313"/>
                <a:gd name="T48" fmla="*/ 118 w 249"/>
                <a:gd name="T49" fmla="*/ 18 h 313"/>
                <a:gd name="T50" fmla="*/ 79 w 249"/>
                <a:gd name="T51" fmla="*/ 6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9" h="313">
                  <a:moveTo>
                    <a:pt x="190" y="257"/>
                  </a:moveTo>
                  <a:cubicBezTo>
                    <a:pt x="156" y="285"/>
                    <a:pt x="118" y="313"/>
                    <a:pt x="79" y="313"/>
                  </a:cubicBezTo>
                  <a:cubicBezTo>
                    <a:pt x="34" y="313"/>
                    <a:pt x="0" y="277"/>
                    <a:pt x="0" y="233"/>
                  </a:cubicBezTo>
                  <a:cubicBezTo>
                    <a:pt x="0" y="181"/>
                    <a:pt x="50" y="150"/>
                    <a:pt x="92" y="124"/>
                  </a:cubicBezTo>
                  <a:cubicBezTo>
                    <a:pt x="78" y="104"/>
                    <a:pt x="60" y="84"/>
                    <a:pt x="60" y="58"/>
                  </a:cubicBezTo>
                  <a:cubicBezTo>
                    <a:pt x="60" y="26"/>
                    <a:pt x="87" y="0"/>
                    <a:pt x="119" y="0"/>
                  </a:cubicBezTo>
                  <a:cubicBezTo>
                    <a:pt x="150" y="0"/>
                    <a:pt x="174" y="25"/>
                    <a:pt x="174" y="56"/>
                  </a:cubicBezTo>
                  <a:cubicBezTo>
                    <a:pt x="174" y="90"/>
                    <a:pt x="146" y="110"/>
                    <a:pt x="117" y="130"/>
                  </a:cubicBezTo>
                  <a:cubicBezTo>
                    <a:pt x="192" y="232"/>
                    <a:pt x="192" y="232"/>
                    <a:pt x="192" y="232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45" y="198"/>
                    <a:pt x="245" y="198"/>
                    <a:pt x="245" y="198"/>
                  </a:cubicBezTo>
                  <a:cubicBezTo>
                    <a:pt x="203" y="246"/>
                    <a:pt x="203" y="246"/>
                    <a:pt x="203" y="246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28" y="307"/>
                    <a:pt x="228" y="307"/>
                    <a:pt x="228" y="307"/>
                  </a:cubicBezTo>
                  <a:lnTo>
                    <a:pt x="190" y="257"/>
                  </a:lnTo>
                  <a:close/>
                  <a:moveTo>
                    <a:pt x="84" y="152"/>
                  </a:moveTo>
                  <a:cubicBezTo>
                    <a:pt x="55" y="170"/>
                    <a:pt x="19" y="193"/>
                    <a:pt x="19" y="231"/>
                  </a:cubicBezTo>
                  <a:cubicBezTo>
                    <a:pt x="19" y="265"/>
                    <a:pt x="44" y="295"/>
                    <a:pt x="79" y="295"/>
                  </a:cubicBezTo>
                  <a:cubicBezTo>
                    <a:pt x="114" y="295"/>
                    <a:pt x="151" y="265"/>
                    <a:pt x="179" y="242"/>
                  </a:cubicBezTo>
                  <a:cubicBezTo>
                    <a:pt x="103" y="139"/>
                    <a:pt x="103" y="139"/>
                    <a:pt x="103" y="139"/>
                  </a:cubicBezTo>
                  <a:lnTo>
                    <a:pt x="84" y="152"/>
                  </a:lnTo>
                  <a:close/>
                  <a:moveTo>
                    <a:pt x="79" y="60"/>
                  </a:moveTo>
                  <a:cubicBezTo>
                    <a:pt x="79" y="81"/>
                    <a:pt x="95" y="97"/>
                    <a:pt x="106" y="115"/>
                  </a:cubicBezTo>
                  <a:cubicBezTo>
                    <a:pt x="127" y="99"/>
                    <a:pt x="154" y="86"/>
                    <a:pt x="154" y="55"/>
                  </a:cubicBezTo>
                  <a:cubicBezTo>
                    <a:pt x="154" y="35"/>
                    <a:pt x="138" y="18"/>
                    <a:pt x="118" y="18"/>
                  </a:cubicBezTo>
                  <a:cubicBezTo>
                    <a:pt x="96" y="18"/>
                    <a:pt x="79" y="39"/>
                    <a:pt x="79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" name="Freeform 8"/>
            <p:cNvSpPr>
              <a:spLocks noEditPoints="1"/>
            </p:cNvSpPr>
            <p:nvPr userDrawn="1"/>
          </p:nvSpPr>
          <p:spPr bwMode="gray">
            <a:xfrm>
              <a:off x="9821863" y="2614613"/>
              <a:ext cx="1825625" cy="1751013"/>
            </a:xfrm>
            <a:custGeom>
              <a:avLst/>
              <a:gdLst>
                <a:gd name="T0" fmla="*/ 380 w 1150"/>
                <a:gd name="T1" fmla="*/ 913 h 1103"/>
                <a:gd name="T2" fmla="*/ 303 w 1150"/>
                <a:gd name="T3" fmla="*/ 1103 h 1103"/>
                <a:gd name="T4" fmla="*/ 0 w 1150"/>
                <a:gd name="T5" fmla="*/ 1103 h 1103"/>
                <a:gd name="T6" fmla="*/ 424 w 1150"/>
                <a:gd name="T7" fmla="*/ 0 h 1103"/>
                <a:gd name="T8" fmla="*/ 734 w 1150"/>
                <a:gd name="T9" fmla="*/ 0 h 1103"/>
                <a:gd name="T10" fmla="*/ 1150 w 1150"/>
                <a:gd name="T11" fmla="*/ 1103 h 1103"/>
                <a:gd name="T12" fmla="*/ 843 w 1150"/>
                <a:gd name="T13" fmla="*/ 1103 h 1103"/>
                <a:gd name="T14" fmla="*/ 774 w 1150"/>
                <a:gd name="T15" fmla="*/ 913 h 1103"/>
                <a:gd name="T16" fmla="*/ 380 w 1150"/>
                <a:gd name="T17" fmla="*/ 913 h 1103"/>
                <a:gd name="T18" fmla="*/ 581 w 1150"/>
                <a:gd name="T19" fmla="*/ 344 h 1103"/>
                <a:gd name="T20" fmla="*/ 577 w 1150"/>
                <a:gd name="T21" fmla="*/ 344 h 1103"/>
                <a:gd name="T22" fmla="*/ 456 w 1150"/>
                <a:gd name="T23" fmla="*/ 694 h 1103"/>
                <a:gd name="T24" fmla="*/ 697 w 1150"/>
                <a:gd name="T25" fmla="*/ 694 h 1103"/>
                <a:gd name="T26" fmla="*/ 581 w 1150"/>
                <a:gd name="T27" fmla="*/ 344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0" h="1103">
                  <a:moveTo>
                    <a:pt x="380" y="913"/>
                  </a:moveTo>
                  <a:lnTo>
                    <a:pt x="303" y="1103"/>
                  </a:lnTo>
                  <a:lnTo>
                    <a:pt x="0" y="1103"/>
                  </a:lnTo>
                  <a:lnTo>
                    <a:pt x="424" y="0"/>
                  </a:lnTo>
                  <a:lnTo>
                    <a:pt x="734" y="0"/>
                  </a:lnTo>
                  <a:lnTo>
                    <a:pt x="1150" y="1103"/>
                  </a:lnTo>
                  <a:lnTo>
                    <a:pt x="843" y="1103"/>
                  </a:lnTo>
                  <a:lnTo>
                    <a:pt x="774" y="913"/>
                  </a:lnTo>
                  <a:lnTo>
                    <a:pt x="380" y="913"/>
                  </a:lnTo>
                  <a:close/>
                  <a:moveTo>
                    <a:pt x="581" y="344"/>
                  </a:moveTo>
                  <a:lnTo>
                    <a:pt x="577" y="344"/>
                  </a:lnTo>
                  <a:lnTo>
                    <a:pt x="456" y="694"/>
                  </a:lnTo>
                  <a:lnTo>
                    <a:pt x="697" y="694"/>
                  </a:lnTo>
                  <a:lnTo>
                    <a:pt x="581" y="3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</p:cSld>
  <p:clrMapOvr>
    <a:masterClrMapping/>
  </p:clrMapOvr>
  <p:transition/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0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1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2" name="Text Box 11" descr="&lt;COMPANY_NAME&gt;&#10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6" name="TextBox 5" descr="CONFIDENTIAL_TAG_0xFFEE">
            <a:extLst>
              <a:ext uri="{FF2B5EF4-FFF2-40B4-BE49-F238E27FC236}">
                <a16:creationId xmlns:a16="http://schemas.microsoft.com/office/drawing/2014/main" id="{F8616C89-11F2-44BD-BF7A-759A34DE551B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Mandator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208" y="1257010"/>
            <a:ext cx="4316400" cy="4316400"/>
          </a:xfrm>
          <a:prstGeom prst="rect">
            <a:avLst/>
          </a:prstGeom>
        </p:spPr>
      </p:pic>
    </p:spTree>
  </p:cSld>
  <p:clrMapOvr>
    <a:masterClrMapping/>
  </p:clrMapOvr>
  <p:transition/>
  <p:hf hdr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404040"/>
                </a:solidFill>
                <a:latin typeface="Futura Bold"/>
                <a:cs typeface="Futura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04040"/>
                </a:solidFill>
                <a:latin typeface="Futura Medium"/>
                <a:cs typeface="Futura Mediu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404040"/>
                </a:solidFill>
                <a:latin typeface="Futura Medium"/>
                <a:cs typeface="Futura Medium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30" dirty="0"/>
              <a:t>M</a:t>
            </a:r>
            <a:r>
              <a:rPr spc="5" dirty="0"/>
              <a:t>arc</a:t>
            </a:r>
            <a:r>
              <a:rPr spc="20" dirty="0"/>
              <a:t>h</a:t>
            </a:r>
            <a:r>
              <a:rPr spc="95" dirty="0"/>
              <a:t> </a:t>
            </a:r>
            <a:r>
              <a:rPr spc="10" dirty="0"/>
              <a:t>202</a:t>
            </a:r>
            <a:r>
              <a:rPr spc="20" dirty="0"/>
              <a:t>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404040"/>
                </a:solidFill>
                <a:latin typeface="Futura Medium"/>
                <a:cs typeface="Futura Medium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20" dirty="0"/>
              <a:t>S</a:t>
            </a:r>
            <a:r>
              <a:rPr spc="10" dirty="0"/>
              <a:t>hell</a:t>
            </a:r>
            <a:r>
              <a:rPr spc="35" dirty="0"/>
              <a:t> </a:t>
            </a:r>
            <a:r>
              <a:rPr spc="20" dirty="0"/>
              <a:t>G</a:t>
            </a:r>
            <a:r>
              <a:rPr spc="10" dirty="0"/>
              <a:t>l</a:t>
            </a:r>
            <a:r>
              <a:rPr spc="20" dirty="0"/>
              <a:t>o</a:t>
            </a:r>
            <a:r>
              <a:rPr spc="10" dirty="0"/>
              <a:t>b</a:t>
            </a:r>
            <a:r>
              <a:rPr spc="5" dirty="0"/>
              <a:t>al</a:t>
            </a:r>
            <a:r>
              <a:rPr spc="80" dirty="0"/>
              <a:t> </a:t>
            </a:r>
            <a:r>
              <a:rPr spc="20" dirty="0"/>
              <a:t>So</a:t>
            </a:r>
            <a:r>
              <a:rPr spc="10" dirty="0"/>
              <a:t>l</a:t>
            </a:r>
            <a:r>
              <a:rPr spc="20" dirty="0"/>
              <a:t>u</a:t>
            </a:r>
            <a:r>
              <a:rPr spc="-5" dirty="0"/>
              <a:t>t</a:t>
            </a:r>
            <a:r>
              <a:rPr spc="15" dirty="0"/>
              <a:t>ions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404040"/>
                </a:solidFill>
                <a:latin typeface="Futura Medium"/>
                <a:cs typeface="Futura Medium"/>
              </a:defRPr>
            </a:lvl1pPr>
          </a:lstStyle>
          <a:p>
            <a:pPr marL="86360">
              <a:lnSpc>
                <a:spcPct val="100000"/>
              </a:lnSpc>
            </a:pPr>
            <a:fld id="{81D60167-4931-47E6-BA6A-407CBD079E47}" type="slidenum">
              <a:rPr spc="20" dirty="0"/>
              <a:t>‹#›</a:t>
            </a:fld>
            <a:endParaRPr spc="20" dirty="0"/>
          </a:p>
        </p:txBody>
      </p:sp>
    </p:spTree>
    <p:extLst>
      <p:ext uri="{BB962C8B-B14F-4D97-AF65-F5344CB8AC3E}">
        <p14:creationId xmlns:p14="http://schemas.microsoft.com/office/powerpoint/2010/main" val="1887878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528763"/>
            <a:ext cx="11171238" cy="48307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40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Rectangle 3" descr="&lt;Shell Yellow Bar&gt;" title="&lt;Shell Yellow Bar&gt;"/>
          <p:cNvSpPr/>
          <p:nvPr userDrawn="1"/>
        </p:nvSpPr>
        <p:spPr bwMode="gray">
          <a:xfrm>
            <a:off x="508010" y="508000"/>
            <a:ext cx="1269984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 algn="ct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83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85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84" name="Text Box 11" descr="&lt;COMPANY_NAME&gt;&#10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5" r:id="rId2"/>
    <p:sldLayoutId id="2147483696" r:id="rId3"/>
    <p:sldLayoutId id="2147483698" r:id="rId4"/>
    <p:sldLayoutId id="2147483693" r:id="rId5"/>
    <p:sldLayoutId id="2147483699" r:id="rId6"/>
    <p:sldLayoutId id="2147483691" r:id="rId7"/>
    <p:sldLayoutId id="2147483667" r:id="rId8"/>
    <p:sldLayoutId id="2147483692" r:id="rId9"/>
    <p:sldLayoutId id="2147483694" r:id="rId10"/>
    <p:sldLayoutId id="2147483680" r:id="rId11"/>
    <p:sldLayoutId id="2147483697" r:id="rId12"/>
    <p:sldLayoutId id="2147483678" r:id="rId13"/>
    <p:sldLayoutId id="2147483700" r:id="rId14"/>
    <p:sldLayoutId id="2147483681" r:id="rId15"/>
    <p:sldLayoutId id="2147483682" r:id="rId16"/>
    <p:sldLayoutId id="2147483683" r:id="rId17"/>
    <p:sldLayoutId id="2147483701" r:id="rId18"/>
  </p:sldLayoutIdLst>
  <p:transition>
    <p:fade/>
  </p:transition>
  <p:hf hdr="0"/>
  <p:txStyles>
    <p:titleStyle>
      <a:lvl1pPr algn="l" defTabSz="1219170" rtl="0" eaLnBrk="1" latinLnBrk="0" hangingPunct="1">
        <a:lnSpc>
          <a:spcPct val="100000"/>
        </a:lnSpc>
        <a:spcBef>
          <a:spcPct val="0"/>
        </a:spcBef>
        <a:buNone/>
        <a:defRPr sz="2400" b="0" kern="1200" cap="none" baseline="0">
          <a:solidFill>
            <a:schemeClr val="tx1"/>
          </a:solidFill>
          <a:latin typeface="ShellBold" panose="00000800000000000000" pitchFamily="50" charset="0"/>
          <a:ea typeface="+mj-ea"/>
          <a:cs typeface="+mj-cs"/>
        </a:defRPr>
      </a:lvl1pPr>
    </p:titleStyle>
    <p:bodyStyle>
      <a:lvl1pPr marL="0" indent="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accent2"/>
        </a:buClr>
        <a:buSzPct val="85000"/>
        <a:buFont typeface="Wingdings" pitchFamily="2" charset="2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3040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accent2"/>
        </a:buClr>
        <a:buSzPct val="85000"/>
        <a:buFont typeface="Wingdings" pitchFamily="2" charset="2"/>
        <a:buChar char="n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459000" indent="-22860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687600" indent="-22860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1800" b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890800" indent="-20320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200" indent="-15240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320" userDrawn="1">
          <p15:clr>
            <a:srgbClr val="F26B43"/>
          </p15:clr>
        </p15:guide>
        <p15:guide id="3" pos="7357" userDrawn="1">
          <p15:clr>
            <a:srgbClr val="F26B43"/>
          </p15:clr>
        </p15:guide>
        <p15:guide id="4" orient="horz" pos="444" userDrawn="1">
          <p15:clr>
            <a:srgbClr val="F26B43"/>
          </p15:clr>
        </p15:guide>
        <p15:guide id="5" orient="horz" pos="963" userDrawn="1">
          <p15:clr>
            <a:srgbClr val="F26B43"/>
          </p15:clr>
        </p15:guide>
        <p15:guide id="6" orient="horz" pos="928" userDrawn="1">
          <p15:clr>
            <a:srgbClr val="F26B43"/>
          </p15:clr>
        </p15:guide>
        <p15:guide id="7" orient="horz" pos="4071" userDrawn="1">
          <p15:clr>
            <a:srgbClr val="F26B43"/>
          </p15:clr>
        </p15:guide>
        <p15:guide id="8" orient="horz" pos="4006" userDrawn="1">
          <p15:clr>
            <a:srgbClr val="F26B43"/>
          </p15:clr>
        </p15:guide>
        <p15:guide id="9" pos="3765" userDrawn="1">
          <p15:clr>
            <a:srgbClr val="F26B43"/>
          </p15:clr>
        </p15:guide>
        <p15:guide id="10" pos="3915" userDrawn="1">
          <p15:clr>
            <a:srgbClr val="F26B43"/>
          </p15:clr>
        </p15:guide>
        <p15:guide id="11" orient="horz" pos="320" userDrawn="1">
          <p15:clr>
            <a:srgbClr val="F26B43"/>
          </p15:clr>
        </p15:guide>
        <p15:guide id="12" orient="horz" pos="368" userDrawn="1">
          <p15:clr>
            <a:srgbClr val="F26B43"/>
          </p15:clr>
        </p15:guide>
        <p15:guide id="13" pos="1121" userDrawn="1">
          <p15:clr>
            <a:srgbClr val="F26B43"/>
          </p15:clr>
        </p15:guide>
        <p15:guide id="14" orient="horz" pos="42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28913-2925-4C62-8898-8EF0164B43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E9207 </a:t>
            </a:r>
            <a:r>
              <a:rPr lang="en-GB" dirty="0" err="1"/>
              <a:t>aircooler</a:t>
            </a:r>
            <a:r>
              <a:rPr lang="en-GB" dirty="0"/>
              <a:t> leak learnings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A9B4B6-8C4B-4572-B61A-938BC9E09E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By:</a:t>
            </a:r>
          </a:p>
          <a:p>
            <a:r>
              <a:rPr lang="en-GB" dirty="0"/>
              <a:t>Wong Kian Lin</a:t>
            </a:r>
          </a:p>
          <a:p>
            <a:r>
              <a:rPr lang="en-GB" dirty="0"/>
              <a:t>Chauhan Naman</a:t>
            </a:r>
          </a:p>
          <a:p>
            <a:r>
              <a:rPr lang="en-GB" dirty="0"/>
              <a:t>Lim Jie Xiang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0C4E5C-B40D-42E6-A2BF-59B5EB25BF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1</a:t>
            </a:fld>
            <a:endParaRPr lang="en-GB" noProof="1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11AA2E-50C1-410B-B289-702C572B608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FBA05D-FDC3-42E6-B8D7-9BBEFCE59E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074861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85F3B-751A-4420-B443-F19A43FE5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E9207 </a:t>
            </a:r>
            <a:r>
              <a:rPr lang="en-GB" dirty="0" err="1"/>
              <a:t>aircooler</a:t>
            </a:r>
            <a:r>
              <a:rPr lang="en-GB" dirty="0"/>
              <a:t> leak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2DB97-DC61-4D18-A76F-37B72968608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5161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Root Cause Analysis </a:t>
            </a:r>
          </a:p>
          <a:p>
            <a:pPr marL="5161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HCU ACHE data and Bukom experience</a:t>
            </a:r>
          </a:p>
          <a:p>
            <a:pPr marL="5161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Inspection Guidelines </a:t>
            </a:r>
          </a:p>
          <a:p>
            <a:pPr marL="5161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GB" dirty="0"/>
              <a:t>Discipline Asset Strategy- MMI on ACHE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AACF3-B657-4B09-BB02-7EAAAD7B9C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038C9-F11D-46BE-85C5-ED653A4A1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2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6C6C5-7893-4C69-B93E-7B76C2549F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949120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794EE-E72B-4A04-B6C5-A9AB85B84B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Root Cause Analysis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0EE3D-7AF0-47E3-8236-46D335B604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1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63F45-03CE-4E19-A507-A054D4D3A02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35966-7ECF-4B13-A4D5-E950201A3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3</a:t>
            </a:fld>
            <a:endParaRPr lang="en-GB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4208BA-653F-4ABC-96DE-CB8E352B2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6829829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85F3B-751A-4420-B443-F19A43FE5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0"/>
            <a:ext cx="11171238" cy="751631"/>
          </a:xfrm>
        </p:spPr>
        <p:txBody>
          <a:bodyPr wrap="square" anchor="t">
            <a:normAutofit/>
          </a:bodyPr>
          <a:lstStyle/>
          <a:p>
            <a:r>
              <a:rPr lang="en-GB" dirty="0"/>
              <a:t>E9207 </a:t>
            </a:r>
            <a:r>
              <a:rPr lang="en-GB" dirty="0" err="1"/>
              <a:t>aircooler</a:t>
            </a:r>
            <a:r>
              <a:rPr lang="en-GB" dirty="0"/>
              <a:t> overview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5461ED-EE8B-4D68-859E-6650C5A517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32" r="16143" b="-3"/>
          <a:stretch/>
        </p:blipFill>
        <p:spPr>
          <a:xfrm>
            <a:off x="6215064" y="1528764"/>
            <a:ext cx="5464174" cy="4830761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AACF3-B657-4B09-BB02-7EAAAD7B9C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0343" y="6469200"/>
            <a:ext cx="1440000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August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038C9-F11D-46BE-85C5-ED653A4A1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4177" y="6469199"/>
            <a:ext cx="355564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D32BAE6A-B452-4007-8177-56DD051636F9}" type="slidenum">
              <a:rPr lang="en-GB" noProof="1" smtClean="0"/>
              <a:pPr>
                <a:spcAft>
                  <a:spcPts val="600"/>
                </a:spcAft>
              </a:pPr>
              <a:t>4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6C6C5-7893-4C69-B93E-7B76C2549F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7056" y="6469199"/>
            <a:ext cx="4435312" cy="237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4B59D96-A6EC-4200-AD62-C51EF9C3D7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253"/>
          <a:stretch/>
        </p:blipFill>
        <p:spPr>
          <a:xfrm>
            <a:off x="509689" y="1546410"/>
            <a:ext cx="5467249" cy="2526149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694B2C24-2027-417E-BEF2-766A26985350}"/>
              </a:ext>
            </a:extLst>
          </p:cNvPr>
          <p:cNvSpPr/>
          <p:nvPr/>
        </p:nvSpPr>
        <p:spPr>
          <a:xfrm>
            <a:off x="524715" y="1840950"/>
            <a:ext cx="5452222" cy="125718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6EA3F6-EFD3-4248-A96E-91FDCE582B3F}"/>
              </a:ext>
            </a:extLst>
          </p:cNvPr>
          <p:cNvSpPr txBox="1"/>
          <p:nvPr/>
        </p:nvSpPr>
        <p:spPr bwMode="auto">
          <a:xfrm>
            <a:off x="2952082" y="4186470"/>
            <a:ext cx="3024855" cy="16857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600" dirty="0"/>
              <a:t>Top row finned tube bowing </a:t>
            </a:r>
          </a:p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600" dirty="0"/>
              <a:t>Suspected there since 2008</a:t>
            </a:r>
          </a:p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600" dirty="0"/>
              <a:t>Damaged finned tubes will be hotter causing more tubes expansion</a:t>
            </a:r>
          </a:p>
        </p:txBody>
      </p:sp>
      <p:pic>
        <p:nvPicPr>
          <p:cNvPr id="2052" name="Picture 3">
            <a:extLst>
              <a:ext uri="{FF2B5EF4-FFF2-40B4-BE49-F238E27FC236}">
                <a16:creationId xmlns:a16="http://schemas.microsoft.com/office/drawing/2014/main" id="{616BA2C7-1CC1-4979-A935-43192FB90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4159112"/>
            <a:ext cx="2329363" cy="198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8691FA0-D0B6-423B-B8C9-90436E5933E6}"/>
              </a:ext>
            </a:extLst>
          </p:cNvPr>
          <p:cNvSpPr txBox="1"/>
          <p:nvPr/>
        </p:nvSpPr>
        <p:spPr bwMode="auto">
          <a:xfrm>
            <a:off x="6259269" y="5086267"/>
            <a:ext cx="5464174" cy="15718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01613" lvl="1" indent="-201613" defTabSz="357708">
              <a:lnSpc>
                <a:spcPct val="140000"/>
              </a:lnSpc>
              <a:spcAft>
                <a:spcPts val="60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6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Service: Mild Vacuum Column MCR (Kerosene)</a:t>
            </a:r>
          </a:p>
          <a:p>
            <a:pPr marL="201613" lvl="1" indent="-201613" defTabSz="357708">
              <a:lnSpc>
                <a:spcPct val="140000"/>
              </a:lnSpc>
              <a:spcAft>
                <a:spcPts val="60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6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Temperatures, Inlet: 150-180degC / Outlet: 50-150degC</a:t>
            </a:r>
          </a:p>
          <a:p>
            <a:pPr marL="201613" lvl="1" indent="-201613" defTabSz="357708">
              <a:lnSpc>
                <a:spcPct val="140000"/>
              </a:lnSpc>
              <a:spcAft>
                <a:spcPts val="600"/>
              </a:spcAft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6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Pressure: 3.5 </a:t>
            </a:r>
            <a:r>
              <a:rPr lang="en-GB" sz="1600" dirty="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barg</a:t>
            </a:r>
            <a:endParaRPr lang="en-GB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endParaRPr lang="en-GB" sz="1600" dirty="0" err="1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70716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85F3B-751A-4420-B443-F19A43FE5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0"/>
            <a:ext cx="11171238" cy="751631"/>
          </a:xfrm>
        </p:spPr>
        <p:txBody>
          <a:bodyPr wrap="square" anchor="t">
            <a:normAutofit/>
          </a:bodyPr>
          <a:lstStyle/>
          <a:p>
            <a:r>
              <a:rPr lang="en-GB" dirty="0"/>
              <a:t>E9207 tubes condition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AACF3-B657-4B09-BB02-7EAAAD7B9C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0343" y="6469200"/>
            <a:ext cx="1440000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August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038C9-F11D-46BE-85C5-ED653A4A1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4177" y="6469199"/>
            <a:ext cx="355564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D32BAE6A-B452-4007-8177-56DD051636F9}" type="slidenum">
              <a:rPr lang="en-GB" noProof="1" smtClean="0"/>
              <a:pPr>
                <a:spcAft>
                  <a:spcPts val="600"/>
                </a:spcAft>
              </a:pPr>
              <a:t>5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6C6C5-7893-4C69-B93E-7B76C2549F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7056" y="6469199"/>
            <a:ext cx="4435312" cy="237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D2CB2B-A4F1-4BAE-AF68-9C1BADD1BA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33" t="14760" r="10593" b="5474"/>
          <a:stretch/>
        </p:blipFill>
        <p:spPr>
          <a:xfrm>
            <a:off x="534450" y="3892410"/>
            <a:ext cx="2262374" cy="20574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0ACE93-F438-47FE-B4A5-4A2B434336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54" t="14761" r="15744" b="8341"/>
          <a:stretch/>
        </p:blipFill>
        <p:spPr>
          <a:xfrm>
            <a:off x="521225" y="1908968"/>
            <a:ext cx="2262374" cy="19834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2F7B7B-829B-4E78-8A22-B43C1498D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3598" y="1908968"/>
            <a:ext cx="3555623" cy="404084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1A8A17A-9FCF-41AE-B7D0-72EF72F77B99}"/>
              </a:ext>
            </a:extLst>
          </p:cNvPr>
          <p:cNvSpPr txBox="1"/>
          <p:nvPr/>
        </p:nvSpPr>
        <p:spPr bwMode="auto">
          <a:xfrm>
            <a:off x="534450" y="1093050"/>
            <a:ext cx="5804771" cy="65158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600" dirty="0"/>
              <a:t>Tubes internal found with internal deposits and scales</a:t>
            </a:r>
          </a:p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600" dirty="0"/>
              <a:t>Observed one tube completely sheared off</a:t>
            </a:r>
          </a:p>
        </p:txBody>
      </p:sp>
      <p:pic>
        <p:nvPicPr>
          <p:cNvPr id="22" name="Picture 21" descr="A picture containing grill, close, gear, cooked&#10;&#10;Description automatically generated">
            <a:extLst>
              <a:ext uri="{FF2B5EF4-FFF2-40B4-BE49-F238E27FC236}">
                <a16:creationId xmlns:a16="http://schemas.microsoft.com/office/drawing/2014/main" id="{21C2C64D-A17C-4C3C-B838-ACB6F376E6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528" y="550116"/>
            <a:ext cx="3739901" cy="2804926"/>
          </a:xfrm>
          <a:prstGeom prst="rect">
            <a:avLst/>
          </a:prstGeom>
        </p:spPr>
      </p:pic>
      <p:pic>
        <p:nvPicPr>
          <p:cNvPr id="24" name="Picture 23" descr="A close up of a person's foot&#10;&#10;Description automatically generated with low confidence">
            <a:extLst>
              <a:ext uri="{FF2B5EF4-FFF2-40B4-BE49-F238E27FC236}">
                <a16:creationId xmlns:a16="http://schemas.microsoft.com/office/drawing/2014/main" id="{68B12D5D-2C88-44DE-A0A4-3726A622A5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530" y="3423337"/>
            <a:ext cx="3739899" cy="28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09173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85F3B-751A-4420-B443-F19A43FE5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0"/>
            <a:ext cx="11171238" cy="752475"/>
          </a:xfrm>
        </p:spPr>
        <p:txBody>
          <a:bodyPr wrap="square" anchor="t">
            <a:normAutofit/>
          </a:bodyPr>
          <a:lstStyle/>
          <a:p>
            <a:r>
              <a:rPr lang="en-GB" dirty="0"/>
              <a:t>E9207 </a:t>
            </a:r>
            <a:r>
              <a:rPr lang="en-GB" dirty="0" err="1"/>
              <a:t>aircooler</a:t>
            </a:r>
            <a:r>
              <a:rPr lang="en-GB" dirty="0"/>
              <a:t> first look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2F7A2E-A195-4768-8C40-2DEB41C5A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8000" y="1528762"/>
            <a:ext cx="1751151" cy="4830762"/>
          </a:xfrm>
          <a:prstGeom prst="rect">
            <a:avLst/>
          </a:prstGeom>
          <a:noFill/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306A113-FE78-4E2C-BFF5-5580F943D41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1093" y="1158396"/>
            <a:ext cx="1024964" cy="306879"/>
          </a:xfrm>
        </p:spPr>
        <p:txBody>
          <a:bodyPr/>
          <a:lstStyle/>
          <a:p>
            <a:pPr algn="ctr"/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Row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AACF3-B657-4B09-BB02-7EAAAD7B9C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0343" y="6469200"/>
            <a:ext cx="1440000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August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D038C9-F11D-46BE-85C5-ED653A4A1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4177" y="6469199"/>
            <a:ext cx="355564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D32BAE6A-B452-4007-8177-56DD051636F9}" type="slidenum">
              <a:rPr lang="en-GB" noProof="1" smtClean="0"/>
              <a:pPr>
                <a:spcAft>
                  <a:spcPts val="600"/>
                </a:spcAft>
              </a:pPr>
              <a:t>6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6C6C5-7893-4C69-B93E-7B76C2549F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7056" y="6469199"/>
            <a:ext cx="4435312" cy="237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 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1B32CFA6-36D3-438B-9E65-87E34D728B76}"/>
              </a:ext>
            </a:extLst>
          </p:cNvPr>
          <p:cNvSpPr txBox="1">
            <a:spLocks/>
          </p:cNvSpPr>
          <p:nvPr/>
        </p:nvSpPr>
        <p:spPr bwMode="auto">
          <a:xfrm>
            <a:off x="2912450" y="1158396"/>
            <a:ext cx="1024964" cy="306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400" indent="-1764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4200" indent="-1778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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2000" indent="-1778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4400" indent="-1524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4100" indent="-1397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Row 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F75A83D-692D-45F4-B6FA-B24AB0D30655}"/>
              </a:ext>
            </a:extLst>
          </p:cNvPr>
          <p:cNvSpPr txBox="1">
            <a:spLocks/>
          </p:cNvSpPr>
          <p:nvPr/>
        </p:nvSpPr>
        <p:spPr bwMode="auto">
          <a:xfrm>
            <a:off x="4953807" y="1158396"/>
            <a:ext cx="1024964" cy="306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400" indent="-1764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4200" indent="-1778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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2000" indent="-1778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4400" indent="-1524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4100" indent="-1397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Row 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5D3926-CB1D-468B-9F96-E5E18CBCA5C3}"/>
              </a:ext>
            </a:extLst>
          </p:cNvPr>
          <p:cNvSpPr txBox="1">
            <a:spLocks/>
          </p:cNvSpPr>
          <p:nvPr/>
        </p:nvSpPr>
        <p:spPr bwMode="auto">
          <a:xfrm>
            <a:off x="6995164" y="1158396"/>
            <a:ext cx="1024964" cy="306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400" indent="-1764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4200" indent="-1778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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2000" indent="-1778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4400" indent="-1524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4100" indent="-1397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Row 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669F31CB-0A05-47ED-B63D-B8E97394B632}"/>
              </a:ext>
            </a:extLst>
          </p:cNvPr>
          <p:cNvSpPr txBox="1">
            <a:spLocks/>
          </p:cNvSpPr>
          <p:nvPr/>
        </p:nvSpPr>
        <p:spPr bwMode="auto">
          <a:xfrm>
            <a:off x="9036521" y="1158396"/>
            <a:ext cx="1024964" cy="306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6400" indent="-1764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4200" indent="-1778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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2000" indent="-1778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4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4400" indent="-1524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4100" indent="-1397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n"/>
              <a:defRPr sz="11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Row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B46759-237C-4ECC-8905-7AE3232184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l="18818" r="13751"/>
          <a:stretch/>
        </p:blipFill>
        <p:spPr>
          <a:xfrm>
            <a:off x="2592802" y="1528762"/>
            <a:ext cx="1707705" cy="483076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00950CD-0FB7-48F6-B590-1214ADD6B77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6053" r="-16"/>
          <a:stretch/>
        </p:blipFill>
        <p:spPr>
          <a:xfrm>
            <a:off x="4634158" y="1524092"/>
            <a:ext cx="1751151" cy="48307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2F4EE3F-ADF9-437C-AA55-B4E7745AC9A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20135" r="14140"/>
          <a:stretch/>
        </p:blipFill>
        <p:spPr>
          <a:xfrm>
            <a:off x="6815216" y="1524092"/>
            <a:ext cx="1593408" cy="482609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E0BB40C-AF26-4DB6-A607-C37C7A92F7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7433549" y="3074326"/>
            <a:ext cx="4925656" cy="186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36083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09632" y="712800"/>
            <a:ext cx="11469606" cy="752475"/>
          </a:xfrm>
        </p:spPr>
        <p:txBody>
          <a:bodyPr/>
          <a:lstStyle/>
          <a:p>
            <a:r>
              <a:rPr lang="en-SG" dirty="0">
                <a:solidFill>
                  <a:srgbClr val="DD1D21"/>
                </a:solidFill>
              </a:rPr>
              <a:t>E9207 Leaked Tube</a:t>
            </a:r>
            <a:endParaRPr lang="en-GB" dirty="0">
              <a:solidFill>
                <a:srgbClr val="DD1D2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1"/>
              <a:t>August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dirty="0" smtClean="0"/>
              <a:pPr/>
              <a:t>7</a:t>
            </a:fld>
            <a:endParaRPr lang="en-GB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1"/>
              <a:t>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F9010D4-398B-4B51-8056-D543F4A0DC76}"/>
              </a:ext>
            </a:extLst>
          </p:cNvPr>
          <p:cNvSpPr txBox="1"/>
          <p:nvPr/>
        </p:nvSpPr>
        <p:spPr bwMode="auto">
          <a:xfrm>
            <a:off x="243516" y="5258518"/>
            <a:ext cx="11783454" cy="12053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30400" lvl="1" indent="-230400" defTabSz="357708">
              <a:lnSpc>
                <a:spcPct val="140000"/>
              </a:lnSpc>
              <a:buClr>
                <a:srgbClr val="DD1D21"/>
              </a:buClr>
              <a:buSzPct val="85000"/>
              <a:buFont typeface="Wingdings" panose="05000000000000000000" pitchFamily="2" charset="2"/>
              <a:buChar char="n"/>
            </a:pPr>
            <a:r>
              <a:rPr lang="en-GB" sz="1400" dirty="0">
                <a:solidFill>
                  <a:srgbClr val="404040"/>
                </a:solidFill>
                <a:latin typeface="ShellMedium" panose="00000600000000000000" pitchFamily="50" charset="0"/>
              </a:rPr>
              <a:t>Leaking tube was found completely sheared at inlet tubesheet.</a:t>
            </a:r>
          </a:p>
          <a:p>
            <a:pPr marL="230400" lvl="1" indent="-230400" defTabSz="357708">
              <a:lnSpc>
                <a:spcPct val="140000"/>
              </a:lnSpc>
              <a:buClr>
                <a:srgbClr val="DD1D21"/>
              </a:buClr>
              <a:buSzPct val="85000"/>
              <a:buFont typeface="Wingdings" panose="05000000000000000000" pitchFamily="2" charset="2"/>
              <a:buChar char="n"/>
            </a:pPr>
            <a:r>
              <a:rPr lang="en-GB" sz="1400" dirty="0">
                <a:solidFill>
                  <a:srgbClr val="404040"/>
                </a:solidFill>
                <a:latin typeface="ShellMedium" panose="00000600000000000000" pitchFamily="50" charset="0"/>
              </a:rPr>
              <a:t>Severe localized external corrosion was observed on the tube OD adjacent to inlet tubesheet. Internal corrosion was negligible.</a:t>
            </a:r>
          </a:p>
          <a:p>
            <a:pPr marL="230400" lvl="1" indent="-230400" defTabSz="357708">
              <a:lnSpc>
                <a:spcPct val="140000"/>
              </a:lnSpc>
              <a:buClr>
                <a:srgbClr val="DD1D21"/>
              </a:buClr>
              <a:buSzPct val="85000"/>
              <a:buFont typeface="Wingdings" panose="05000000000000000000" pitchFamily="2" charset="2"/>
              <a:buChar char="n"/>
            </a:pPr>
            <a:r>
              <a:rPr lang="en-GB" sz="1400" dirty="0">
                <a:solidFill>
                  <a:srgbClr val="404040"/>
                </a:solidFill>
                <a:latin typeface="ShellMedium" panose="00000600000000000000" pitchFamily="50" charset="0"/>
              </a:rPr>
              <a:t>Remaining tube thickness adjacent to sheared face was &lt;0.4mm as compared to 2.2mm away from sheared face.</a:t>
            </a:r>
          </a:p>
          <a:p>
            <a:pPr marL="230400" lvl="1" indent="-230400" defTabSz="357708">
              <a:lnSpc>
                <a:spcPct val="140000"/>
              </a:lnSpc>
              <a:buClr>
                <a:srgbClr val="DD1D21"/>
              </a:buClr>
              <a:buSzPct val="85000"/>
              <a:buFont typeface="Wingdings" panose="05000000000000000000" pitchFamily="2" charset="2"/>
              <a:buChar char="n"/>
            </a:pPr>
            <a:endParaRPr lang="en-GB" sz="1400" dirty="0">
              <a:solidFill>
                <a:srgbClr val="404040"/>
              </a:solidFill>
              <a:latin typeface="ShellMedium" panose="00000600000000000000" pitchFamily="50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7B2711B-DAA4-4DCE-998A-28991F22CA5F}"/>
              </a:ext>
            </a:extLst>
          </p:cNvPr>
          <p:cNvGrpSpPr/>
          <p:nvPr/>
        </p:nvGrpSpPr>
        <p:grpSpPr>
          <a:xfrm>
            <a:off x="198914" y="1136941"/>
            <a:ext cx="11783454" cy="4143449"/>
            <a:chOff x="198914" y="1145330"/>
            <a:chExt cx="11783454" cy="414344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8597135-8047-4F16-8543-93875F9CAE2C}"/>
                </a:ext>
              </a:extLst>
            </p:cNvPr>
            <p:cNvSpPr txBox="1"/>
            <p:nvPr/>
          </p:nvSpPr>
          <p:spPr bwMode="auto">
            <a:xfrm>
              <a:off x="9499073" y="5058651"/>
              <a:ext cx="1782539" cy="23012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defTabSz="357708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GB" sz="1200" dirty="0">
                  <a:solidFill>
                    <a:srgbClr val="DD1D21"/>
                  </a:solidFill>
                </a:rPr>
                <a:t>4. Thickness loss from OD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ABA1350-8B24-4AE4-A040-E6C4A5812526}"/>
                </a:ext>
              </a:extLst>
            </p:cNvPr>
            <p:cNvGrpSpPr/>
            <p:nvPr/>
          </p:nvGrpSpPr>
          <p:grpSpPr>
            <a:xfrm>
              <a:off x="198914" y="1145330"/>
              <a:ext cx="11783454" cy="4118729"/>
              <a:chOff x="201893" y="1416461"/>
              <a:chExt cx="11783454" cy="4118729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1B17F26E-FE38-4210-834B-B0C9C94427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6200000">
                <a:off x="8370655" y="1727668"/>
                <a:ext cx="3879181" cy="3350202"/>
              </a:xfrm>
              <a:prstGeom prst="rect">
                <a:avLst/>
              </a:prstGeom>
            </p:spPr>
          </p:pic>
          <p:pic>
            <p:nvPicPr>
              <p:cNvPr id="14" name="Content Placeholder 5" descr="A close-up of a statue&#10;&#10;Description automatically generated with low confidence">
                <a:extLst>
                  <a:ext uri="{FF2B5EF4-FFF2-40B4-BE49-F238E27FC236}">
                    <a16:creationId xmlns:a16="http://schemas.microsoft.com/office/drawing/2014/main" id="{0B908803-0F4F-43D2-88A7-C53E1710E4F0}"/>
                  </a:ext>
                  <a:ext uri="{C183D7F6-B498-43B3-948B-1728B52AA6E4}">
                    <adec:decorative xmlns:adec="http://schemas.microsoft.com/office/drawing/2017/decorative" val="0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645" r="28121"/>
              <a:stretch/>
            </p:blipFill>
            <p:spPr bwMode="auto">
              <a:xfrm>
                <a:off x="201893" y="1465273"/>
                <a:ext cx="3369056" cy="384912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A901ACDA-335C-4276-8096-31C57DC54BB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4811"/>
              <a:stretch/>
            </p:blipFill>
            <p:spPr>
              <a:xfrm>
                <a:off x="3745017" y="3534825"/>
                <a:ext cx="4738863" cy="1795489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6804CAA6-7B8E-4C94-8DE6-411876766D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745017" y="1465275"/>
                <a:ext cx="4738863" cy="1575075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6FA9FC3-9824-4A84-873C-45F949260AA1}"/>
                  </a:ext>
                </a:extLst>
              </p:cNvPr>
              <p:cNvSpPr txBox="1"/>
              <p:nvPr/>
            </p:nvSpPr>
            <p:spPr bwMode="auto">
              <a:xfrm>
                <a:off x="1343609" y="5305062"/>
                <a:ext cx="1125308" cy="23012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357708">
                  <a:lnSpc>
                    <a:spcPct val="140000"/>
                  </a:lnSpc>
                  <a:buClr>
                    <a:schemeClr val="accent2"/>
                  </a:buClr>
                  <a:buSzPct val="85000"/>
                </a:pPr>
                <a:r>
                  <a:rPr lang="en-GB" sz="1200" dirty="0">
                    <a:solidFill>
                      <a:srgbClr val="DD1D21"/>
                    </a:solidFill>
                  </a:rPr>
                  <a:t>1. As found tube</a:t>
                </a:r>
              </a:p>
            </p:txBody>
          </p: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3DCF5EED-192C-4907-BDAD-D5B73F42A962}"/>
                  </a:ext>
                </a:extLst>
              </p:cNvPr>
              <p:cNvGrpSpPr/>
              <p:nvPr/>
            </p:nvGrpSpPr>
            <p:grpSpPr>
              <a:xfrm flipV="1">
                <a:off x="761113" y="2499919"/>
                <a:ext cx="1125308" cy="1182848"/>
                <a:chOff x="1048139" y="1897223"/>
                <a:chExt cx="838282" cy="1237937"/>
              </a:xfrm>
            </p:grpSpPr>
            <p:cxnSp>
              <p:nvCxnSpPr>
                <p:cNvPr id="33" name="Straight Arrow Connector 32">
                  <a:extLst>
                    <a:ext uri="{FF2B5EF4-FFF2-40B4-BE49-F238E27FC236}">
                      <a16:creationId xmlns:a16="http://schemas.microsoft.com/office/drawing/2014/main" id="{45EA115E-2D8F-4317-9EB2-358E4513A8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8139" y="1897224"/>
                  <a:ext cx="838282" cy="869188"/>
                </a:xfrm>
                <a:prstGeom prst="straightConnector1">
                  <a:avLst/>
                </a:prstGeom>
                <a:ln>
                  <a:solidFill>
                    <a:srgbClr val="FBCE07"/>
                  </a:solidFill>
                  <a:tailEnd type="triangle"/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42CBD3BC-5BEE-44F8-81CF-3CF4F57A79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48139" y="1897223"/>
                  <a:ext cx="838282" cy="1237937"/>
                </a:xfrm>
                <a:prstGeom prst="straightConnector1">
                  <a:avLst/>
                </a:prstGeom>
                <a:ln>
                  <a:solidFill>
                    <a:srgbClr val="FBCE07"/>
                  </a:solidFill>
                  <a:tailEnd type="triangle"/>
                </a:ln>
              </p:spPr>
              <p:style>
                <a:lnRef idx="2">
                  <a:schemeClr val="accent2"/>
                </a:lnRef>
                <a:fillRef idx="0">
                  <a:schemeClr val="accent2"/>
                </a:fillRef>
                <a:effectRef idx="1">
                  <a:schemeClr val="accent2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F49B978-F5DF-4036-B370-8A65F1ED5EF9}"/>
                  </a:ext>
                </a:extLst>
              </p:cNvPr>
              <p:cNvSpPr txBox="1"/>
              <p:nvPr/>
            </p:nvSpPr>
            <p:spPr bwMode="auto">
              <a:xfrm>
                <a:off x="301596" y="3608984"/>
                <a:ext cx="1253548" cy="30687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357708">
                  <a:lnSpc>
                    <a:spcPct val="140000"/>
                  </a:lnSpc>
                  <a:buClr>
                    <a:schemeClr val="accent2"/>
                  </a:buClr>
                  <a:buSzPct val="85000"/>
                </a:pPr>
                <a:r>
                  <a:rPr lang="en-GB" sz="1600" dirty="0">
                    <a:solidFill>
                      <a:schemeClr val="accent1"/>
                    </a:solidFill>
                  </a:rPr>
                  <a:t>Sheared tube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5F20515-47A5-4306-98C0-E88DC9ABE8B2}"/>
                  </a:ext>
                </a:extLst>
              </p:cNvPr>
              <p:cNvSpPr txBox="1"/>
              <p:nvPr/>
            </p:nvSpPr>
            <p:spPr bwMode="auto">
              <a:xfrm>
                <a:off x="4440349" y="3035345"/>
                <a:ext cx="3300584" cy="23012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357708">
                  <a:lnSpc>
                    <a:spcPct val="140000"/>
                  </a:lnSpc>
                  <a:buClr>
                    <a:schemeClr val="accent2"/>
                  </a:buClr>
                  <a:buSzPct val="85000"/>
                </a:pPr>
                <a:r>
                  <a:rPr lang="en-GB" sz="1200" dirty="0">
                    <a:solidFill>
                      <a:srgbClr val="DD1D21"/>
                    </a:solidFill>
                  </a:rPr>
                  <a:t>2. Tube profile at sheared end (near tubesheet)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789E789-65E8-4E10-AEA2-EA7726DD389C}"/>
                  </a:ext>
                </a:extLst>
              </p:cNvPr>
              <p:cNvSpPr txBox="1"/>
              <p:nvPr/>
            </p:nvSpPr>
            <p:spPr bwMode="auto">
              <a:xfrm>
                <a:off x="4847049" y="5294479"/>
                <a:ext cx="2707472" cy="23012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357708">
                  <a:lnSpc>
                    <a:spcPct val="140000"/>
                  </a:lnSpc>
                  <a:buClr>
                    <a:schemeClr val="accent2"/>
                  </a:buClr>
                  <a:buSzPct val="85000"/>
                </a:pPr>
                <a:r>
                  <a:rPr lang="en-GB" sz="1200" dirty="0">
                    <a:solidFill>
                      <a:srgbClr val="DD1D21"/>
                    </a:solidFill>
                  </a:rPr>
                  <a:t>3. Tube profile away from sheared end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64D4EDF-416B-44C6-BAC4-D40D351B5DE8}"/>
                  </a:ext>
                </a:extLst>
              </p:cNvPr>
              <p:cNvSpPr txBox="1"/>
              <p:nvPr/>
            </p:nvSpPr>
            <p:spPr bwMode="auto">
              <a:xfrm>
                <a:off x="2126341" y="1416461"/>
                <a:ext cx="1396216" cy="30687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vert="horz" wrap="non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357708">
                  <a:lnSpc>
                    <a:spcPct val="140000"/>
                  </a:lnSpc>
                  <a:buClr>
                    <a:schemeClr val="accent2"/>
                  </a:buClr>
                  <a:buSzPct val="85000"/>
                </a:pPr>
                <a:r>
                  <a:rPr lang="en-GB" sz="1600" dirty="0">
                    <a:solidFill>
                      <a:schemeClr val="accent1"/>
                    </a:solidFill>
                  </a:rPr>
                  <a:t>Inlet Tubesheet</a:t>
                </a:r>
              </a:p>
            </p:txBody>
          </p:sp>
        </p:grp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3B1C50D1-4252-40CB-B940-E60A22406A01}"/>
              </a:ext>
            </a:extLst>
          </p:cNvPr>
          <p:cNvSpPr txBox="1"/>
          <p:nvPr/>
        </p:nvSpPr>
        <p:spPr bwMode="auto">
          <a:xfrm>
            <a:off x="10580454" y="3263694"/>
            <a:ext cx="636393" cy="306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600" dirty="0">
                <a:solidFill>
                  <a:schemeClr val="accent1"/>
                </a:solidFill>
              </a:rPr>
              <a:t>2.2mm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A3DA39-13F7-4BAC-87B0-131847E7DBE9}"/>
              </a:ext>
            </a:extLst>
          </p:cNvPr>
          <p:cNvSpPr txBox="1"/>
          <p:nvPr/>
        </p:nvSpPr>
        <p:spPr bwMode="auto">
          <a:xfrm>
            <a:off x="10453818" y="1921909"/>
            <a:ext cx="763029" cy="306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600" dirty="0">
                <a:solidFill>
                  <a:schemeClr val="accent1"/>
                </a:solidFill>
              </a:rPr>
              <a:t>&lt;0.4mm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5B3F8FB-6DC7-499E-BFCF-F1CF496B2B79}"/>
              </a:ext>
            </a:extLst>
          </p:cNvPr>
          <p:cNvSpPr/>
          <p:nvPr/>
        </p:nvSpPr>
        <p:spPr>
          <a:xfrm>
            <a:off x="8838503" y="1375621"/>
            <a:ext cx="598354" cy="2629194"/>
          </a:xfrm>
          <a:prstGeom prst="ellipse">
            <a:avLst/>
          </a:prstGeom>
          <a:noFill/>
          <a:ln>
            <a:solidFill>
              <a:srgbClr val="FBCE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1A5B712-EF97-48DE-9726-59E613553A7A}"/>
              </a:ext>
            </a:extLst>
          </p:cNvPr>
          <p:cNvSpPr/>
          <p:nvPr/>
        </p:nvSpPr>
        <p:spPr>
          <a:xfrm>
            <a:off x="11200069" y="1447943"/>
            <a:ext cx="562094" cy="2556872"/>
          </a:xfrm>
          <a:prstGeom prst="ellipse">
            <a:avLst/>
          </a:prstGeom>
          <a:noFill/>
          <a:ln>
            <a:solidFill>
              <a:srgbClr val="FBCE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/>
          </a:p>
        </p:txBody>
      </p:sp>
    </p:spTree>
    <p:extLst>
      <p:ext uri="{BB962C8B-B14F-4D97-AF65-F5344CB8AC3E}">
        <p14:creationId xmlns:p14="http://schemas.microsoft.com/office/powerpoint/2010/main" val="23622237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566ED79-9970-4EBB-BC90-17C13B1E30C3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2089313" y="1314438"/>
            <a:ext cx="3345970" cy="4222296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69240-DFA0-4BD4-AB05-13AB0CA1C93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355F9E-2CB7-4F87-B1ED-C49D8E46B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8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B05112-CAF5-4269-AE22-1E3998520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B6362C-EB44-48E0-90EB-BC16EE6C5B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565"/>
          <a:stretch/>
        </p:blipFill>
        <p:spPr>
          <a:xfrm>
            <a:off x="6016698" y="1314438"/>
            <a:ext cx="3165209" cy="42222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CE4D47-3720-4B59-B656-742CFD249A34}"/>
              </a:ext>
            </a:extLst>
          </p:cNvPr>
          <p:cNvSpPr txBox="1"/>
          <p:nvPr/>
        </p:nvSpPr>
        <p:spPr bwMode="auto">
          <a:xfrm>
            <a:off x="2597058" y="5536734"/>
            <a:ext cx="2559996" cy="2301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200" dirty="0">
                <a:solidFill>
                  <a:srgbClr val="DD1D21"/>
                </a:solidFill>
              </a:rPr>
              <a:t>5. Thickness away from sheared face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444488-BA97-482D-A4BB-A0A9AFA6E626}"/>
              </a:ext>
            </a:extLst>
          </p:cNvPr>
          <p:cNvSpPr txBox="1"/>
          <p:nvPr/>
        </p:nvSpPr>
        <p:spPr bwMode="auto">
          <a:xfrm>
            <a:off x="6415863" y="5536734"/>
            <a:ext cx="2606483" cy="2301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200" dirty="0">
                <a:solidFill>
                  <a:srgbClr val="DD1D21"/>
                </a:solidFill>
              </a:rPr>
              <a:t>6. Thickness adjacent to sheared face</a:t>
            </a:r>
          </a:p>
        </p:txBody>
      </p:sp>
      <p:sp>
        <p:nvSpPr>
          <p:cNvPr id="15" name="Title 11">
            <a:extLst>
              <a:ext uri="{FF2B5EF4-FFF2-40B4-BE49-F238E27FC236}">
                <a16:creationId xmlns:a16="http://schemas.microsoft.com/office/drawing/2014/main" id="{DD007537-CB0F-4116-9175-B17C6255B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32" y="712800"/>
            <a:ext cx="11469606" cy="752475"/>
          </a:xfrm>
        </p:spPr>
        <p:txBody>
          <a:bodyPr/>
          <a:lstStyle/>
          <a:p>
            <a:r>
              <a:rPr lang="en-GB" dirty="0">
                <a:solidFill>
                  <a:srgbClr val="DD1D21"/>
                </a:solidFill>
              </a:rPr>
              <a:t>E9207 </a:t>
            </a:r>
            <a:r>
              <a:rPr lang="en-SG" dirty="0">
                <a:solidFill>
                  <a:srgbClr val="DD1D21"/>
                </a:solidFill>
              </a:rPr>
              <a:t>Leaked Tube</a:t>
            </a:r>
            <a:endParaRPr lang="en-GB" dirty="0">
              <a:solidFill>
                <a:srgbClr val="DD1D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15326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1">
            <a:extLst>
              <a:ext uri="{FF2B5EF4-FFF2-40B4-BE49-F238E27FC236}">
                <a16:creationId xmlns:a16="http://schemas.microsoft.com/office/drawing/2014/main" id="{14397A09-17AC-4D1D-A744-705F4751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0"/>
            <a:ext cx="11171238" cy="751631"/>
          </a:xfrm>
        </p:spPr>
        <p:txBody>
          <a:bodyPr wrap="square" anchor="t">
            <a:normAutofit/>
          </a:bodyPr>
          <a:lstStyle/>
          <a:p>
            <a:r>
              <a:rPr lang="en-SG" dirty="0"/>
              <a:t>Corrosion Mechanism</a:t>
            </a:r>
            <a:endParaRPr lang="en-GB" dirty="0"/>
          </a:p>
        </p:txBody>
      </p:sp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1F6ECD02-8F4F-42B7-AD1A-CC57031CC5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49"/>
          <a:stretch/>
        </p:blipFill>
        <p:spPr>
          <a:xfrm>
            <a:off x="6374487" y="471933"/>
            <a:ext cx="5305254" cy="4376738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A9F487-A7C0-4F23-B288-5A0F922418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387" y="1486428"/>
            <a:ext cx="6840756" cy="4830763"/>
          </a:xfrm>
        </p:spPr>
        <p:txBody>
          <a:bodyPr wrap="square" anchor="t">
            <a:normAutofit/>
          </a:bodyPr>
          <a:lstStyle/>
          <a:p>
            <a:pPr lvl="1">
              <a:spcAft>
                <a:spcPts val="600"/>
              </a:spcAft>
              <a:buClr>
                <a:srgbClr val="DD1D21"/>
              </a:buClr>
            </a:pPr>
            <a:r>
              <a:rPr lang="en-GB" sz="1600" dirty="0">
                <a:solidFill>
                  <a:srgbClr val="404040"/>
                </a:solidFill>
                <a:latin typeface="ShellMedium" panose="00000600000000000000" pitchFamily="50" charset="0"/>
              </a:rPr>
              <a:t>External Atmospheric Corrosion over long term</a:t>
            </a:r>
          </a:p>
          <a:p>
            <a:pPr lvl="1">
              <a:spcAft>
                <a:spcPts val="600"/>
              </a:spcAft>
              <a:buClr>
                <a:srgbClr val="DD1D21"/>
              </a:buClr>
            </a:pPr>
            <a:endParaRPr lang="en-GB" sz="1600" dirty="0">
              <a:solidFill>
                <a:srgbClr val="404040"/>
              </a:solidFill>
              <a:latin typeface="ShellMedium" panose="00000600000000000000" pitchFamily="50" charset="0"/>
            </a:endParaRPr>
          </a:p>
          <a:p>
            <a:pPr lvl="1">
              <a:spcAft>
                <a:spcPts val="600"/>
              </a:spcAft>
              <a:buClr>
                <a:srgbClr val="DD1D21"/>
              </a:buClr>
            </a:pPr>
            <a:r>
              <a:rPr lang="en-GB" sz="1600" dirty="0">
                <a:solidFill>
                  <a:srgbClr val="404040"/>
                </a:solidFill>
                <a:latin typeface="ShellMedium" panose="00000600000000000000" pitchFamily="50" charset="0"/>
              </a:rPr>
              <a:t>Long Term Corrosion Rate, 2.2mm lost in 38 years = 0.06mm/year</a:t>
            </a:r>
          </a:p>
          <a:p>
            <a:pPr lvl="1">
              <a:spcAft>
                <a:spcPts val="600"/>
              </a:spcAft>
              <a:buClr>
                <a:srgbClr val="DD1D21"/>
              </a:buClr>
            </a:pPr>
            <a:endParaRPr lang="en-GB" sz="1600" dirty="0">
              <a:solidFill>
                <a:srgbClr val="404040"/>
              </a:solidFill>
              <a:latin typeface="ShellMedium" panose="00000600000000000000" pitchFamily="50" charset="0"/>
            </a:endParaRPr>
          </a:p>
          <a:p>
            <a:pPr lvl="1">
              <a:spcAft>
                <a:spcPts val="600"/>
              </a:spcAft>
              <a:buClr>
                <a:srgbClr val="DD1D21"/>
              </a:buClr>
            </a:pPr>
            <a:r>
              <a:rPr lang="en-GB" sz="1600" dirty="0">
                <a:solidFill>
                  <a:srgbClr val="404040"/>
                </a:solidFill>
                <a:latin typeface="ShellMedium" panose="00000600000000000000" pitchFamily="50" charset="0"/>
              </a:rPr>
              <a:t>Corrosion rate looks reasonable in terms of atmospheric corrosion for marine environment  </a:t>
            </a:r>
          </a:p>
          <a:p>
            <a:pPr lvl="1">
              <a:spcAft>
                <a:spcPts val="600"/>
              </a:spcAft>
              <a:buClr>
                <a:srgbClr val="DD1D21"/>
              </a:buClr>
            </a:pPr>
            <a:endParaRPr lang="en-GB" sz="1600" dirty="0">
              <a:solidFill>
                <a:srgbClr val="404040"/>
              </a:solidFill>
              <a:latin typeface="ShellMedium" panose="00000600000000000000" pitchFamily="50" charset="0"/>
            </a:endParaRPr>
          </a:p>
          <a:p>
            <a:pPr lvl="1">
              <a:spcAft>
                <a:spcPts val="600"/>
              </a:spcAft>
              <a:buClr>
                <a:srgbClr val="DD1D21"/>
              </a:buClr>
            </a:pPr>
            <a:r>
              <a:rPr lang="en-GB" sz="1600" dirty="0">
                <a:solidFill>
                  <a:srgbClr val="404040"/>
                </a:solidFill>
                <a:latin typeface="ShellMedium" panose="00000600000000000000" pitchFamily="50" charset="0"/>
              </a:rPr>
              <a:t>External aluminium fins also acts as a sacrificial galvanic couple for carbon steel tube hence prevents corrosion at finned section</a:t>
            </a:r>
          </a:p>
          <a:p>
            <a:pPr lvl="1">
              <a:spcAft>
                <a:spcPts val="600"/>
              </a:spcAft>
              <a:buClr>
                <a:srgbClr val="DD1D21"/>
              </a:buClr>
            </a:pPr>
            <a:endParaRPr lang="en-GB" sz="1600" dirty="0">
              <a:solidFill>
                <a:srgbClr val="404040"/>
              </a:solidFill>
              <a:latin typeface="ShellMedium" panose="00000600000000000000" pitchFamily="50" charset="0"/>
            </a:endParaRPr>
          </a:p>
          <a:p>
            <a:pPr lvl="1">
              <a:spcAft>
                <a:spcPts val="600"/>
              </a:spcAft>
              <a:buClr>
                <a:srgbClr val="DD1D21"/>
              </a:buClr>
            </a:pPr>
            <a:r>
              <a:rPr lang="en-GB" sz="1600" dirty="0">
                <a:solidFill>
                  <a:srgbClr val="404040"/>
                </a:solidFill>
                <a:latin typeface="ShellMedium" panose="00000600000000000000" pitchFamily="50" charset="0"/>
              </a:rPr>
              <a:t>Therefore, tube ends are more prone to external atmospheric corrosion </a:t>
            </a:r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7B13C-E397-41BE-A0AC-FF7F571230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0343" y="6469200"/>
            <a:ext cx="1440000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August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212062-430F-4340-B330-08AD6536EC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4177" y="6469199"/>
            <a:ext cx="355564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D32BAE6A-B452-4007-8177-56DD051636F9}" type="slidenum">
              <a:rPr lang="en-GB" noProof="1" smtClean="0"/>
              <a:pPr>
                <a:spcAft>
                  <a:spcPts val="600"/>
                </a:spcAft>
              </a:pPr>
              <a:t>9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8DC2C-C4E3-44C1-AB74-804BA36494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7056" y="6469199"/>
            <a:ext cx="4435312" cy="237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468C3C1-F71A-4FDC-897A-7E633B20F2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r="2330"/>
          <a:stretch/>
        </p:blipFill>
        <p:spPr>
          <a:xfrm>
            <a:off x="7603165" y="4668737"/>
            <a:ext cx="3163229" cy="1476463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145310394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3BD09-E4E8-45D5-A07F-E5080DBF0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Leak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A6D0F-0A84-49DA-8B58-8BB4D8E5928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D45D95-E16C-4826-9EC1-63C43BFE4D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10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316229-6938-4A2A-8DE9-532C45A444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2F5A6F47-74E1-49FD-88B3-C51BD8BCEF76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330721" y="3225297"/>
            <a:ext cx="11171238" cy="3081936"/>
          </a:xfr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65B09B6-68EC-4E72-84C0-8BCFC79E2836}"/>
              </a:ext>
            </a:extLst>
          </p:cNvPr>
          <p:cNvSpPr txBox="1">
            <a:spLocks/>
          </p:cNvSpPr>
          <p:nvPr/>
        </p:nvSpPr>
        <p:spPr bwMode="auto">
          <a:xfrm>
            <a:off x="365387" y="1402538"/>
            <a:ext cx="11136572" cy="48307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400" indent="-2304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2286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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600" indent="-2286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"/>
              <a:defRPr sz="1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0800" indent="-2032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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43200" indent="-152400" algn="l" defTabSz="357708" rtl="0" eaLnBrk="1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75000"/>
              <a:buFont typeface="Wingdings" pitchFamily="2" charset="2"/>
              <a:buChar char="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Pinhole must have been appeared first before the complete rupture/shearing of the tube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Corrosion scales might have prevented any noticeable leak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600" dirty="0"/>
              <a:t>Leak through the pinhole during start-up might have loosened the corrosion scales resulting in overstressing of already thinned down tube which finally sheared under internal pressure and deadweight   </a:t>
            </a: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  <a:p>
            <a:pPr>
              <a:spcAft>
                <a:spcPts val="6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87867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794EE-E72B-4A04-B6C5-A9AB85B84B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Inspection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0EE3D-7AF0-47E3-8236-46D335B604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63F45-03CE-4E19-A507-A054D4D3A02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35966-7ECF-4B13-A4D5-E950201A3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11</a:t>
            </a:fld>
            <a:endParaRPr lang="en-GB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4208BA-653F-4ABC-96DE-CB8E352B2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798255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A8DA78-A9AE-4B2F-BBD0-A070DDBE0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Inspection 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32DADC-3C8B-4A64-93FE-E8BD17D70B3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Tubes that are enclosed in fins cannot be inspected from exterior. Best methods for inspecting tubes are IRIS (internal rotary inspection system)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This technique require UHPJ and thoroughly cleaned before any method is effective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 the current inspection technique, the bare finned section becomes a dead zone with ECT and IRIS.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External visual inspection of the bare finned section would require access from the top and bottom of the ACHE without obstruction (for instance, the </a:t>
            </a:r>
            <a:r>
              <a:rPr lang="en-GB" sz="1600" dirty="0" err="1"/>
              <a:t>raditor</a:t>
            </a:r>
            <a:r>
              <a:rPr lang="en-GB" sz="1600" dirty="0"/>
              <a:t> louvers in the case of E9207)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30469E-0C85-41D4-8B7D-214CFBA041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B769C-070E-4A8D-B8D5-56DDE2950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12</a:t>
            </a:fld>
            <a:endParaRPr lang="en-GB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CE15749-C060-4C2D-B5DB-8A8D6564F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02AB102C-4D5E-4F4F-9EF0-E7DFBAC4B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67979" y="332887"/>
            <a:ext cx="3804727" cy="2814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3">
            <a:extLst>
              <a:ext uri="{FF2B5EF4-FFF2-40B4-BE49-F238E27FC236}">
                <a16:creationId xmlns:a16="http://schemas.microsoft.com/office/drawing/2014/main" id="{F1A1048A-15FE-43CF-BEC6-E08AC692A9A9}"/>
              </a:ext>
            </a:extLst>
          </p:cNvPr>
          <p:cNvSpPr/>
          <p:nvPr/>
        </p:nvSpPr>
        <p:spPr>
          <a:xfrm>
            <a:off x="6400800" y="3710466"/>
            <a:ext cx="5531467" cy="24941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075303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A8DA78-A9AE-4B2F-BBD0-A070DDBE0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Inspection 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32DADC-3C8B-4A64-93FE-E8BD17D70B3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New technique specially designed for such external corrosion mechanism (not tested in Bukom but trials were successful in Upstream) </a:t>
            </a:r>
          </a:p>
          <a:p>
            <a:pPr marL="285750" marR="147955" indent="-285750">
              <a:buFont typeface="Arial" panose="020B0604020202020204" pitchFamily="34" charset="0"/>
              <a:buChar char="•"/>
              <a:tabLst>
                <a:tab pos="377825" algn="l"/>
              </a:tabLst>
            </a:pPr>
            <a:r>
              <a:rPr lang="en-SG" sz="1400" dirty="0"/>
              <a:t>A custom probe head was designed wherein both the MFL and PSEC technique could be performed in one single pass.</a:t>
            </a:r>
          </a:p>
          <a:p>
            <a:pPr marL="285750" marR="5080" indent="-285750">
              <a:buFont typeface="Arial" panose="020B0604020202020204" pitchFamily="34" charset="0"/>
              <a:buChar char="•"/>
              <a:tabLst>
                <a:tab pos="377825" algn="l"/>
              </a:tabLst>
            </a:pPr>
            <a:r>
              <a:rPr lang="en-SG" sz="1400" dirty="0"/>
              <a:t>The probe is sensitive to both ID &amp; OD defects and further its unique design enables the detection of corrosion that usually happens in the </a:t>
            </a:r>
            <a:r>
              <a:rPr lang="en-SG" sz="1400" dirty="0" err="1"/>
              <a:t>unfinned</a:t>
            </a:r>
            <a:r>
              <a:rPr lang="en-SG" sz="1400" dirty="0"/>
              <a:t> section of the tubes in a fin fan cooler tube bundle. The </a:t>
            </a:r>
            <a:r>
              <a:rPr lang="en-SG" sz="1400" dirty="0" err="1"/>
              <a:t>unfinned</a:t>
            </a:r>
            <a:r>
              <a:rPr lang="en-SG" sz="1400" dirty="0"/>
              <a:t> section is usually around 20 to 30mm long and just after the tube sheet.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MFL + PSEC (Magnetic Flux Leakage + partial saturated eddy current)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From the trial it is recommended to carry out 100% screening in all tubes using MFL+PSEC probe and followed by checks with IRIS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30469E-0C85-41D4-8B7D-214CFBA041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9B769C-070E-4A8D-B8D5-56DDE2950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13</a:t>
            </a:fld>
            <a:endParaRPr lang="en-GB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CE15749-C060-4C2D-B5DB-8A8D6564F8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A5E7A780-FA00-483B-93A5-65D6E97F2BCD}"/>
              </a:ext>
            </a:extLst>
          </p:cNvPr>
          <p:cNvSpPr/>
          <p:nvPr/>
        </p:nvSpPr>
        <p:spPr>
          <a:xfrm>
            <a:off x="3561347" y="179418"/>
            <a:ext cx="2648114" cy="1219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B5C96D4A-3763-4C04-9B90-D094C027C7A8}"/>
              </a:ext>
            </a:extLst>
          </p:cNvPr>
          <p:cNvSpPr/>
          <p:nvPr/>
        </p:nvSpPr>
        <p:spPr>
          <a:xfrm>
            <a:off x="6842834" y="187996"/>
            <a:ext cx="4419600" cy="1600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11E001BB-E845-4170-8CA1-C3D1E42FFB0A}"/>
              </a:ext>
            </a:extLst>
          </p:cNvPr>
          <p:cNvSpPr/>
          <p:nvPr/>
        </p:nvSpPr>
        <p:spPr>
          <a:xfrm>
            <a:off x="6810196" y="4156102"/>
            <a:ext cx="4572000" cy="16718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191ED46D-6DD0-40E8-B45D-DBDD28E13AF5}"/>
              </a:ext>
            </a:extLst>
          </p:cNvPr>
          <p:cNvSpPr/>
          <p:nvPr/>
        </p:nvSpPr>
        <p:spPr>
          <a:xfrm>
            <a:off x="6929959" y="2111116"/>
            <a:ext cx="4332475" cy="16672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2387229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794EE-E72B-4A04-B6C5-A9AB85B84B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HCU ACHE data and Bukom experience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0EE3D-7AF0-47E3-8236-46D335B604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3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63F45-03CE-4E19-A507-A054D4D3A02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35966-7ECF-4B13-A4D5-E950201A3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14</a:t>
            </a:fld>
            <a:endParaRPr lang="en-GB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4208BA-653F-4ABC-96DE-CB8E352B2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7286656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CA34-5699-44DF-8B51-2417A926D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0"/>
            <a:ext cx="11171238" cy="751631"/>
          </a:xfrm>
        </p:spPr>
        <p:txBody>
          <a:bodyPr wrap="square" anchor="t">
            <a:normAutofit/>
          </a:bodyPr>
          <a:lstStyle/>
          <a:p>
            <a:r>
              <a:rPr lang="en-GB" dirty="0"/>
              <a:t>HCU ACHE data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197F4-7612-450F-9F89-CFBA95E244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0343" y="6469200"/>
            <a:ext cx="1440000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August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10A6C-C8E1-4DDB-B5B2-B45217885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4177" y="6469199"/>
            <a:ext cx="355564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D32BAE6A-B452-4007-8177-56DD051636F9}" type="slidenum">
              <a:rPr lang="en-GB" noProof="1" smtClean="0"/>
              <a:pPr>
                <a:spcAft>
                  <a:spcPts val="600"/>
                </a:spcAft>
              </a:pPr>
              <a:t>15</a:t>
            </a:fld>
            <a:endParaRPr lang="en-GB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2E030A1-C1AC-4A0C-A589-AFC76BFF5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7056" y="6469199"/>
            <a:ext cx="4435312" cy="237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1640CD-10DE-4BF1-86D4-926526790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6067" y="1088615"/>
            <a:ext cx="2738984" cy="21421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C4390CE-599A-4D34-ACB8-60F84C327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1177241"/>
            <a:ext cx="8259396" cy="52242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70A99F5-44F8-4DDB-9189-9003E4F5EFDC}"/>
              </a:ext>
            </a:extLst>
          </p:cNvPr>
          <p:cNvSpPr txBox="1"/>
          <p:nvPr/>
        </p:nvSpPr>
        <p:spPr bwMode="auto">
          <a:xfrm>
            <a:off x="9084090" y="3524580"/>
            <a:ext cx="2787656" cy="22983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200" dirty="0"/>
              <a:t>Alloy 825: E9412 absorber feed gas coolers series and E7902 stripper overhead</a:t>
            </a:r>
          </a:p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endParaRPr lang="en-GB" sz="1200" dirty="0"/>
          </a:p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200" dirty="0"/>
              <a:t>Duplex SS: E6251A/B  lean solvent and E6253A/B acid gas condenser </a:t>
            </a:r>
          </a:p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endParaRPr lang="en-GB" sz="1200" dirty="0"/>
          </a:p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200" dirty="0"/>
              <a:t>SS316L: E9416- 1 to 10 lean </a:t>
            </a:r>
            <a:r>
              <a:rPr lang="en-GB" sz="1200" dirty="0" err="1"/>
              <a:t>Sulfinol</a:t>
            </a:r>
            <a:r>
              <a:rPr lang="en-GB" sz="1200" dirty="0"/>
              <a:t> cooler</a:t>
            </a:r>
          </a:p>
        </p:txBody>
      </p:sp>
    </p:spTree>
    <p:extLst>
      <p:ext uri="{BB962C8B-B14F-4D97-AF65-F5344CB8AC3E}">
        <p14:creationId xmlns:p14="http://schemas.microsoft.com/office/powerpoint/2010/main" val="317771362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CA34-5699-44DF-8B51-2417A926D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0"/>
            <a:ext cx="11171238" cy="752475"/>
          </a:xfrm>
        </p:spPr>
        <p:txBody>
          <a:bodyPr wrap="square" anchor="t">
            <a:normAutofit/>
          </a:bodyPr>
          <a:lstStyle/>
          <a:p>
            <a:r>
              <a:rPr lang="en-GB" dirty="0"/>
              <a:t>HCU ACHE data- CS tubes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DA35531-126F-46E8-BD78-300D289E6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089037"/>
            <a:ext cx="8345992" cy="5257975"/>
          </a:xfrm>
          <a:prstGeom prst="rect">
            <a:avLst/>
          </a:prstGeom>
          <a:noFill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197F4-7612-450F-9F89-CFBA95E244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0343" y="6469200"/>
            <a:ext cx="1440000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August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10A6C-C8E1-4DDB-B5B2-B45217885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4177" y="6469199"/>
            <a:ext cx="355564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D32BAE6A-B452-4007-8177-56DD051636F9}" type="slidenum">
              <a:rPr lang="en-GB" noProof="1" smtClean="0"/>
              <a:pPr>
                <a:spcAft>
                  <a:spcPts val="600"/>
                </a:spcAft>
              </a:pPr>
              <a:t>16</a:t>
            </a:fld>
            <a:endParaRPr lang="en-GB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2E030A1-C1AC-4A0C-A589-AFC76BFF5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7056" y="6469199"/>
            <a:ext cx="4435312" cy="237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C94F99-2D99-4AFE-BA7A-6025E27BC815}"/>
              </a:ext>
            </a:extLst>
          </p:cNvPr>
          <p:cNvSpPr txBox="1"/>
          <p:nvPr/>
        </p:nvSpPr>
        <p:spPr bwMode="auto">
          <a:xfrm>
            <a:off x="9084090" y="1247553"/>
            <a:ext cx="2787656" cy="74719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200" dirty="0">
                <a:highlight>
                  <a:srgbClr val="C0C0C0"/>
                </a:highlight>
              </a:rPr>
              <a:t>15 ACHE  with &gt;20 years life </a:t>
            </a:r>
          </a:p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200" dirty="0"/>
              <a:t>8 ACHE between 10 to 20 years life</a:t>
            </a:r>
          </a:p>
          <a:p>
            <a:pPr marL="201613" indent="-201613" defTabSz="357708">
              <a:lnSpc>
                <a:spcPct val="140000"/>
              </a:lnSpc>
              <a:buClr>
                <a:schemeClr val="accent2"/>
              </a:buClr>
              <a:buSzPct val="85000"/>
              <a:buFont typeface="Wingdings" panose="05000000000000000000" pitchFamily="2" charset="2"/>
              <a:buChar char=""/>
            </a:pPr>
            <a:r>
              <a:rPr lang="en-GB" sz="1200" dirty="0"/>
              <a:t>29ACHE  with &lt;10 years life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5746DE-AF97-423D-B89F-81C46CBDB910}"/>
              </a:ext>
            </a:extLst>
          </p:cNvPr>
          <p:cNvSpPr txBox="1"/>
          <p:nvPr/>
        </p:nvSpPr>
        <p:spPr bwMode="auto">
          <a:xfrm>
            <a:off x="9084090" y="2016308"/>
            <a:ext cx="2787656" cy="4108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200" dirty="0"/>
              <a:t> </a:t>
            </a:r>
          </a:p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200" dirty="0"/>
              <a:t>Identified the following for inspection: </a:t>
            </a:r>
          </a:p>
          <a:p>
            <a:pPr marL="228600" indent="-228600" defTabSz="357708">
              <a:lnSpc>
                <a:spcPct val="140000"/>
              </a:lnSpc>
              <a:buClr>
                <a:schemeClr val="accent2"/>
              </a:buClr>
              <a:buSzPct val="85000"/>
              <a:buFont typeface="+mj-lt"/>
              <a:buAutoNum type="arabicPeriod"/>
            </a:pPr>
            <a:r>
              <a:rPr lang="en-GB" sz="1200" dirty="0"/>
              <a:t>15 ACHE with &gt; 20 years life+ selected 6 ACHE with 15 years life </a:t>
            </a:r>
            <a:r>
              <a:rPr lang="en-GB" sz="1200" dirty="0">
                <a:highlight>
                  <a:srgbClr val="FFFF00"/>
                </a:highlight>
              </a:rPr>
              <a:t>(21 ACHE in total)</a:t>
            </a:r>
            <a:r>
              <a:rPr lang="en-GB" sz="1200" dirty="0"/>
              <a:t>  </a:t>
            </a:r>
          </a:p>
          <a:p>
            <a:pPr marL="228600" indent="-228600" defTabSz="357708">
              <a:lnSpc>
                <a:spcPct val="140000"/>
              </a:lnSpc>
              <a:buClr>
                <a:schemeClr val="accent2"/>
              </a:buClr>
              <a:buSzPct val="85000"/>
              <a:buFont typeface="+mj-lt"/>
              <a:buAutoNum type="arabicPeriod"/>
            </a:pPr>
            <a:r>
              <a:rPr lang="en-GB" sz="1200" dirty="0"/>
              <a:t>External inspection from the top and bottom for assessment of current external visual condition (priority set from P1 to P2)</a:t>
            </a:r>
          </a:p>
          <a:p>
            <a:pPr marL="228600" indent="-228600" defTabSz="357708">
              <a:lnSpc>
                <a:spcPct val="140000"/>
              </a:lnSpc>
              <a:buClr>
                <a:schemeClr val="accent2"/>
              </a:buClr>
              <a:buSzPct val="85000"/>
              <a:buFont typeface="+mj-lt"/>
              <a:buAutoNum type="arabicPeriod"/>
            </a:pPr>
            <a:r>
              <a:rPr lang="en-GB" sz="1200" dirty="0"/>
              <a:t>HV4 ACHEs to assess for opening up for tube testing since HV4 shutdown</a:t>
            </a:r>
          </a:p>
          <a:p>
            <a:pPr marL="228600" indent="-228600" defTabSz="357708">
              <a:lnSpc>
                <a:spcPct val="140000"/>
              </a:lnSpc>
              <a:buClr>
                <a:schemeClr val="accent2"/>
              </a:buClr>
              <a:buSzPct val="85000"/>
              <a:buFont typeface="+mj-lt"/>
              <a:buAutoNum type="arabicPeriod"/>
            </a:pPr>
            <a:r>
              <a:rPr lang="en-GB" sz="1200" dirty="0"/>
              <a:t>ACHE with indications of external corrosion to be assess with PUDT for isolation feasibility</a:t>
            </a:r>
          </a:p>
          <a:p>
            <a:pPr marL="228600" indent="-228600" defTabSz="357708">
              <a:lnSpc>
                <a:spcPct val="140000"/>
              </a:lnSpc>
              <a:buClr>
                <a:schemeClr val="accent2"/>
              </a:buClr>
              <a:buSzPct val="85000"/>
              <a:buFont typeface="+mj-lt"/>
              <a:buAutoNum type="arabicPeriod"/>
            </a:pPr>
            <a:endParaRPr lang="en-GB" sz="1200" dirty="0"/>
          </a:p>
          <a:p>
            <a:pPr marL="228600" indent="-228600" defTabSz="357708">
              <a:lnSpc>
                <a:spcPct val="140000"/>
              </a:lnSpc>
              <a:buClr>
                <a:schemeClr val="accent2"/>
              </a:buClr>
              <a:buSzPct val="85000"/>
              <a:buFont typeface="+mj-lt"/>
              <a:buAutoNum type="arabicPeriod"/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79277792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CA34-5699-44DF-8B51-2417A926D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0"/>
            <a:ext cx="11171238" cy="752475"/>
          </a:xfrm>
        </p:spPr>
        <p:txBody>
          <a:bodyPr wrap="square" anchor="t">
            <a:normAutofit/>
          </a:bodyPr>
          <a:lstStyle/>
          <a:p>
            <a:r>
              <a:rPr lang="en-GB" dirty="0"/>
              <a:t>HCU ACHE data- CS tubes- 24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197F4-7612-450F-9F89-CFBA95E244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0343" y="6469200"/>
            <a:ext cx="1440000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August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10A6C-C8E1-4DDB-B5B2-B45217885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4177" y="6469199"/>
            <a:ext cx="355564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D32BAE6A-B452-4007-8177-56DD051636F9}" type="slidenum">
              <a:rPr lang="en-GB" noProof="1" smtClean="0"/>
              <a:pPr>
                <a:spcAft>
                  <a:spcPts val="600"/>
                </a:spcAft>
              </a:pPr>
              <a:t>17</a:t>
            </a:fld>
            <a:endParaRPr lang="en-GB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2E030A1-C1AC-4A0C-A589-AFC76BFF5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7056" y="6469199"/>
            <a:ext cx="4435312" cy="237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B34846-67A0-4495-955D-8BE0AB58CC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142776"/>
              </p:ext>
            </p:extLst>
          </p:nvPr>
        </p:nvGraphicFramePr>
        <p:xfrm>
          <a:off x="553259" y="1168392"/>
          <a:ext cx="8587388" cy="505236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34826">
                  <a:extLst>
                    <a:ext uri="{9D8B030D-6E8A-4147-A177-3AD203B41FA5}">
                      <a16:colId xmlns:a16="http://schemas.microsoft.com/office/drawing/2014/main" val="1430695159"/>
                    </a:ext>
                  </a:extLst>
                </a:gridCol>
                <a:gridCol w="3469652">
                  <a:extLst>
                    <a:ext uri="{9D8B030D-6E8A-4147-A177-3AD203B41FA5}">
                      <a16:colId xmlns:a16="http://schemas.microsoft.com/office/drawing/2014/main" val="4160394668"/>
                    </a:ext>
                  </a:extLst>
                </a:gridCol>
                <a:gridCol w="1301119">
                  <a:extLst>
                    <a:ext uri="{9D8B030D-6E8A-4147-A177-3AD203B41FA5}">
                      <a16:colId xmlns:a16="http://schemas.microsoft.com/office/drawing/2014/main" val="187098059"/>
                    </a:ext>
                  </a:extLst>
                </a:gridCol>
                <a:gridCol w="2081791">
                  <a:extLst>
                    <a:ext uri="{9D8B030D-6E8A-4147-A177-3AD203B41FA5}">
                      <a16:colId xmlns:a16="http://schemas.microsoft.com/office/drawing/2014/main" val="2144528707"/>
                    </a:ext>
                  </a:extLst>
                </a:gridCol>
              </a:tblGrid>
              <a:tr h="135128"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>
                          <a:effectLst/>
                        </a:rPr>
                        <a:t>Equipment ID</a:t>
                      </a:r>
                      <a:endParaRPr lang="en-SG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Description</a:t>
                      </a:r>
                      <a:endParaRPr lang="en-SG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>
                          <a:effectLst/>
                        </a:rPr>
                        <a:t>Unit</a:t>
                      </a:r>
                      <a:endParaRPr lang="en-SG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>
                          <a:effectLst/>
                        </a:rPr>
                        <a:t>Tube installed date</a:t>
                      </a:r>
                      <a:endParaRPr lang="en-SG" sz="9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extLst>
                  <a:ext uri="{0D108BD9-81ED-4DB2-BD59-A6C34878D82A}">
                    <a16:rowId xmlns:a16="http://schemas.microsoft.com/office/drawing/2014/main" val="190241305"/>
                  </a:ext>
                </a:extLst>
              </a:tr>
              <a:tr h="226565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 dirty="0">
                          <a:effectLst/>
                        </a:rPr>
                        <a:t>E9004-1 (PBU)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 dirty="0">
                          <a:effectLst/>
                        </a:rPr>
                        <a:t>E9004-1, TOP CIRCULATING REFLUX COOLER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S901-HCU-9000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u="none" strike="noStrike" dirty="0">
                          <a:effectLst/>
                        </a:rPr>
                        <a:t>1983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814285"/>
                  </a:ext>
                </a:extLst>
              </a:tr>
              <a:tr h="226565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E9004-2 (PBU)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 dirty="0">
                          <a:effectLst/>
                        </a:rPr>
                        <a:t>E9004-2, TOP CIRCULATING REFLUX COOLER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S901-HCU-9000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u="none" strike="noStrike" dirty="0">
                          <a:effectLst/>
                        </a:rPr>
                        <a:t>1983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011623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 dirty="0">
                          <a:effectLst/>
                        </a:rPr>
                        <a:t>E9006A (PBU)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 dirty="0">
                          <a:effectLst/>
                        </a:rPr>
                        <a:t>E9006A, DISTILLATE COOLER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S901-HCU-9000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u="none" strike="noStrike" dirty="0">
                          <a:effectLst/>
                        </a:rPr>
                        <a:t>1983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825171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E9010-1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 dirty="0">
                          <a:effectLst/>
                        </a:rPr>
                        <a:t>E9010-1, TEMPERED WATER COOLER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 dirty="0">
                          <a:effectLst/>
                        </a:rPr>
                        <a:t>S901-HCU-9000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1983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7463648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E9010-2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E9010-2, TEMPERED WATER COOLER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 dirty="0">
                          <a:effectLst/>
                        </a:rPr>
                        <a:t>S901-HCU-9000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>
                          <a:effectLst/>
                        </a:rPr>
                        <a:t>1983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820544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E9010-4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 dirty="0">
                          <a:effectLst/>
                        </a:rPr>
                        <a:t>E9010-4, TEMPERED WATER COOLER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 dirty="0">
                          <a:effectLst/>
                        </a:rPr>
                        <a:t>S901-HCU-9000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>
                          <a:effectLst/>
                        </a:rPr>
                        <a:t>1983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8552228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E9206-1 (PBU)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E9206-1, MILD VACUUM TOP C/R COOLER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 dirty="0">
                          <a:effectLst/>
                        </a:rPr>
                        <a:t>S901-HCU-9200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u="none" strike="noStrike">
                          <a:effectLst/>
                        </a:rPr>
                        <a:t>1983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744170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E9206-2 (PBU)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E9206-2, MILD VACUUM TOP C/R COOLER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 dirty="0">
                          <a:effectLst/>
                        </a:rPr>
                        <a:t>S901-HCU-9200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u="none" strike="noStrike">
                          <a:effectLst/>
                        </a:rPr>
                        <a:t>1983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433811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E9220 (PBU)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E9220, MILD VACUUM TOP C/R COOLER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 dirty="0">
                          <a:effectLst/>
                        </a:rPr>
                        <a:t>S901-HCU-9200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u="none" strike="noStrike" dirty="0">
                          <a:effectLst/>
                        </a:rPr>
                        <a:t>1983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1767618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E9603 (PBU)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b="1" u="none" strike="noStrike">
                          <a:effectLst/>
                        </a:rPr>
                        <a:t>E9603, HDT STRIPPER O/H CONDENSER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 dirty="0">
                          <a:effectLst/>
                        </a:rPr>
                        <a:t>S901-HCU-9600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u="none" strike="noStrike" dirty="0">
                          <a:effectLst/>
                        </a:rPr>
                        <a:t>1983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424285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E9701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900" u="none" strike="noStrike">
                          <a:effectLst/>
                        </a:rPr>
                        <a:t>E9701, L.P. CONDENSATE COOLER</a:t>
                      </a:r>
                      <a:endParaRPr lang="it-IT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 dirty="0">
                          <a:effectLst/>
                        </a:rPr>
                        <a:t>S901-HCU-9700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1983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010258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E9208-1 (PBU)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E9208-1, KERO COOLER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 dirty="0">
                          <a:effectLst/>
                        </a:rPr>
                        <a:t>S901-HCU-9200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u="none" strike="noStrike" dirty="0">
                          <a:effectLst/>
                        </a:rPr>
                        <a:t>1994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616511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E9208-2 (PBU)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 dirty="0">
                          <a:effectLst/>
                        </a:rPr>
                        <a:t>E9208-2, KERO COOLER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S901-HCU-9200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u="none" strike="noStrike" dirty="0">
                          <a:effectLst/>
                        </a:rPr>
                        <a:t>1994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387981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E9223-1 (PBU)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E9223-1, GAS OIL COOLER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S901-HCU-9200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u="none" strike="noStrike" dirty="0">
                          <a:effectLst/>
                        </a:rPr>
                        <a:t>1994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785851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E9223-2 (PBU)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E9223-2, GAS OIL COOLER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1" u="none" strike="noStrike">
                          <a:effectLst/>
                        </a:rPr>
                        <a:t>S901-HCU-9200</a:t>
                      </a:r>
                      <a:endParaRPr lang="en-SG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u="none" strike="noStrike" dirty="0">
                          <a:effectLst/>
                        </a:rPr>
                        <a:t>1994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251383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E9211A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E9211A, HYDROWAX AIR COOLER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S901-HCU-9200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2004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extLst>
                  <a:ext uri="{0D108BD9-81ED-4DB2-BD59-A6C34878D82A}">
                    <a16:rowId xmlns:a16="http://schemas.microsoft.com/office/drawing/2014/main" val="761895615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E9211B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E9211B, HYDROWAX AIR COOLER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S901-HCU-9200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2004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extLst>
                  <a:ext uri="{0D108BD9-81ED-4DB2-BD59-A6C34878D82A}">
                    <a16:rowId xmlns:a16="http://schemas.microsoft.com/office/drawing/2014/main" val="1744892174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E9211C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E9211C, HYDROWAX AIR COOLER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S901-HCU-9200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2004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extLst>
                  <a:ext uri="{0D108BD9-81ED-4DB2-BD59-A6C34878D82A}">
                    <a16:rowId xmlns:a16="http://schemas.microsoft.com/office/drawing/2014/main" val="1792118371"/>
                  </a:ext>
                </a:extLst>
              </a:tr>
              <a:tr h="226565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E9114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E9114, FRESH GAS COMP 1ST STG INTERCOOLR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S901-HCU-9100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2008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extLst>
                  <a:ext uri="{0D108BD9-81ED-4DB2-BD59-A6C34878D82A}">
                    <a16:rowId xmlns:a16="http://schemas.microsoft.com/office/drawing/2014/main" val="3210259787"/>
                  </a:ext>
                </a:extLst>
              </a:tr>
              <a:tr h="226565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E9115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E9115, FRESH GAS COMP 2ND STG INTERCOOLR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S901-HCU-9100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2008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extLst>
                  <a:ext uri="{0D108BD9-81ED-4DB2-BD59-A6C34878D82A}">
                    <a16:rowId xmlns:a16="http://schemas.microsoft.com/office/drawing/2014/main" val="1135531559"/>
                  </a:ext>
                </a:extLst>
              </a:tr>
              <a:tr h="226565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E9117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>
                          <a:effectLst/>
                        </a:rPr>
                        <a:t>E9117, FRESH GAS COMP 3RD STG INTERCOOLR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S901-HCU-9100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2008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extLst>
                  <a:ext uri="{0D108BD9-81ED-4DB2-BD59-A6C34878D82A}">
                    <a16:rowId xmlns:a16="http://schemas.microsoft.com/office/drawing/2014/main" val="656161534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E7903-1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E7903-1, STRIPPED WATER R D COOLER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S901-HCU-7900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2010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extLst>
                  <a:ext uri="{0D108BD9-81ED-4DB2-BD59-A6C34878D82A}">
                    <a16:rowId xmlns:a16="http://schemas.microsoft.com/office/drawing/2014/main" val="2027037313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E7903-2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E7903-2, STRIPPED WATER R D COOLER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S901-HCU-7900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2010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extLst>
                  <a:ext uri="{0D108BD9-81ED-4DB2-BD59-A6C34878D82A}">
                    <a16:rowId xmlns:a16="http://schemas.microsoft.com/office/drawing/2014/main" val="667706992"/>
                  </a:ext>
                </a:extLst>
              </a:tr>
              <a:tr h="198649"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E9704 (PBU)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>
                          <a:effectLst/>
                        </a:rPr>
                        <a:t>E9704, STEAM CONDENSATE COOLER</a:t>
                      </a:r>
                      <a:endParaRPr lang="en-SG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u="none" strike="noStrike" dirty="0">
                          <a:effectLst/>
                        </a:rPr>
                        <a:t>S901-HCU-9700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u="none" strike="noStrike" dirty="0">
                          <a:effectLst/>
                        </a:rPr>
                        <a:t>2012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051" marR="8051" marT="8051" marB="0" anchor="b"/>
                </a:tc>
                <a:extLst>
                  <a:ext uri="{0D108BD9-81ED-4DB2-BD59-A6C34878D82A}">
                    <a16:rowId xmlns:a16="http://schemas.microsoft.com/office/drawing/2014/main" val="2680158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563521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7C776-7941-42A2-B80C-1280964BF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712800"/>
            <a:ext cx="11171238" cy="751631"/>
          </a:xfrm>
        </p:spPr>
        <p:txBody>
          <a:bodyPr wrap="square" anchor="t">
            <a:normAutofit/>
          </a:bodyPr>
          <a:lstStyle/>
          <a:p>
            <a:r>
              <a:rPr lang="en-GB" dirty="0"/>
              <a:t>Bukom experience</a:t>
            </a:r>
          </a:p>
        </p:txBody>
      </p:sp>
      <p:pic>
        <p:nvPicPr>
          <p:cNvPr id="9" name="Content Placeholder 8" descr="A picture containing text&#10;&#10;Description automatically generated">
            <a:extLst>
              <a:ext uri="{FF2B5EF4-FFF2-40B4-BE49-F238E27FC236}">
                <a16:creationId xmlns:a16="http://schemas.microsoft.com/office/drawing/2014/main" id="{1A63AE9C-3C8D-4D49-B61A-6D32B703DD9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1" r="6048" b="3"/>
          <a:stretch/>
        </p:blipFill>
        <p:spPr>
          <a:xfrm>
            <a:off x="6085493" y="900953"/>
            <a:ext cx="2698633" cy="2385804"/>
          </a:xfrm>
          <a:noFill/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04CC53A-D5D9-47A9-8CEF-B9B7A1A325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8000" y="1528762"/>
            <a:ext cx="5468938" cy="483076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CD5 2016 TA E8530-2 leaked due to external corrosion at bare section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As part of the investigation, 14 ACHE were identified for a thorough close visual inspection from the cowling and 11 were identified with corrosion and planned for replacement in next TA. Out of which, 3 were identified for hydrotest to ensure they last till the next TA.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PLAT4 2021 E9904 paper thinned tubes at the </a:t>
            </a:r>
            <a:r>
              <a:rPr lang="en-US" dirty="0" err="1"/>
              <a:t>unfinned</a:t>
            </a:r>
            <a:r>
              <a:rPr lang="en-US" dirty="0"/>
              <a:t> section in 2021. 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ACHE isolated and planned for re-tubing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22FCE8-CABD-4825-B61D-75FB369B0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70343" y="6469200"/>
            <a:ext cx="1440000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August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897AF8-E075-48E0-9F21-3068A9243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4177" y="6469199"/>
            <a:ext cx="355564" cy="237600"/>
          </a:xfrm>
        </p:spPr>
        <p:txBody>
          <a:bodyPr wrap="none" anchor="t">
            <a:normAutofit/>
          </a:bodyPr>
          <a:lstStyle/>
          <a:p>
            <a:pPr>
              <a:spcAft>
                <a:spcPts val="600"/>
              </a:spcAft>
            </a:pPr>
            <a:fld id="{D32BAE6A-B452-4007-8177-56DD051636F9}" type="slidenum">
              <a:rPr lang="en-GB" noProof="1" smtClean="0"/>
              <a:pPr>
                <a:spcAft>
                  <a:spcPts val="600"/>
                </a:spcAft>
              </a:pPr>
              <a:t>18</a:t>
            </a:fld>
            <a:endParaRPr lang="en-GB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275E32E-3010-4214-9C80-4367C4B26D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77056" y="6469199"/>
            <a:ext cx="4435312" cy="237600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GB" noProof="1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4A42471-AF02-4AC8-B37D-2C14231A68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232" y="3471227"/>
            <a:ext cx="3003177" cy="2252383"/>
          </a:xfrm>
          <a:prstGeom prst="rect">
            <a:avLst/>
          </a:prstGeom>
        </p:spPr>
      </p:pic>
      <p:pic>
        <p:nvPicPr>
          <p:cNvPr id="13" name="Picture 12" descr="A picture containing decorated&#10;&#10;Description automatically generated">
            <a:extLst>
              <a:ext uri="{FF2B5EF4-FFF2-40B4-BE49-F238E27FC236}">
                <a16:creationId xmlns:a16="http://schemas.microsoft.com/office/drawing/2014/main" id="{7F4D22AA-7F0D-43AB-B275-5D34396424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724" y="3471227"/>
            <a:ext cx="3003178" cy="2252384"/>
          </a:xfrm>
          <a:prstGeom prst="rect">
            <a:avLst/>
          </a:prstGeom>
        </p:spPr>
      </p:pic>
      <p:pic>
        <p:nvPicPr>
          <p:cNvPr id="16" name="Picture 15" descr="A picture containing outdoor, metalware, stone&#10;&#10;Description automatically generated">
            <a:extLst>
              <a:ext uri="{FF2B5EF4-FFF2-40B4-BE49-F238E27FC236}">
                <a16:creationId xmlns:a16="http://schemas.microsoft.com/office/drawing/2014/main" id="{BAC5A3CD-0868-4CA7-8C66-3D692ABD14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291" y="894228"/>
            <a:ext cx="3217631" cy="241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0163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Ope</a:t>
            </a:r>
            <a:r>
              <a:rPr spc="-15" dirty="0"/>
              <a:t>r</a:t>
            </a:r>
            <a:r>
              <a:rPr dirty="0"/>
              <a:t>a</a:t>
            </a:r>
            <a:r>
              <a:rPr spc="-10" dirty="0"/>
              <a:t>t</a:t>
            </a:r>
            <a:r>
              <a:rPr dirty="0"/>
              <a:t>i</a:t>
            </a:r>
            <a:r>
              <a:rPr spc="-10" dirty="0"/>
              <a:t>n</a:t>
            </a:r>
            <a:r>
              <a:rPr dirty="0"/>
              <a:t>g</a:t>
            </a:r>
            <a:r>
              <a:rPr spc="20" dirty="0"/>
              <a:t> </a:t>
            </a:r>
            <a:r>
              <a:rPr dirty="0"/>
              <a:t>E</a:t>
            </a:r>
            <a:r>
              <a:rPr spc="-10" dirty="0"/>
              <a:t>x</a:t>
            </a:r>
            <a:r>
              <a:rPr dirty="0"/>
              <a:t>p</a:t>
            </a:r>
            <a:r>
              <a:rPr spc="-10" dirty="0"/>
              <a:t>er</a:t>
            </a:r>
            <a:r>
              <a:rPr dirty="0"/>
              <a:t>ie</a:t>
            </a:r>
            <a:r>
              <a:rPr spc="-15" dirty="0"/>
              <a:t>n</a:t>
            </a:r>
            <a:r>
              <a:rPr spc="-10" dirty="0"/>
              <a:t>c</a:t>
            </a:r>
            <a:r>
              <a:rPr dirty="0"/>
              <a:t>e</a:t>
            </a:r>
            <a:r>
              <a:rPr spc="35" dirty="0"/>
              <a:t> </a:t>
            </a:r>
            <a:r>
              <a:rPr dirty="0"/>
              <a:t>(U</a:t>
            </a:r>
            <a:r>
              <a:rPr spc="-15" dirty="0"/>
              <a:t>r</a:t>
            </a:r>
            <a:r>
              <a:rPr spc="-10" dirty="0"/>
              <a:t>s</a:t>
            </a:r>
            <a:r>
              <a:rPr dirty="0"/>
              <a:t>a</a:t>
            </a:r>
            <a:r>
              <a:rPr spc="5" dirty="0"/>
              <a:t> </a:t>
            </a:r>
            <a:r>
              <a:rPr spc="-10" dirty="0"/>
              <a:t>H</a:t>
            </a:r>
            <a:r>
              <a:rPr dirty="0"/>
              <a:t>A</a:t>
            </a:r>
            <a:r>
              <a:rPr spc="20" dirty="0"/>
              <a:t>L</a:t>
            </a:r>
            <a:r>
              <a:rPr spc="-5" dirty="0"/>
              <a:t>-</a:t>
            </a:r>
            <a:r>
              <a:rPr spc="5" dirty="0"/>
              <a:t>1062)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5401" y="1602801"/>
            <a:ext cx="5805805" cy="44935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3840" indent="-231140">
              <a:lnSpc>
                <a:spcPct val="100000"/>
              </a:lnSpc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U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2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Pl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tf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30" dirty="0">
                <a:solidFill>
                  <a:srgbClr val="404040"/>
                </a:solidFill>
                <a:latin typeface="Futura Medium"/>
                <a:cs typeface="Futura Medium"/>
              </a:rPr>
              <a:t>m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,</a:t>
            </a:r>
            <a:r>
              <a:rPr sz="1400" spc="3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Futura Medium"/>
                <a:cs typeface="Futura Medium"/>
              </a:rPr>
              <a:t>G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ulf</a:t>
            </a:r>
            <a:r>
              <a:rPr sz="1400" spc="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f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30" dirty="0">
                <a:solidFill>
                  <a:srgbClr val="404040"/>
                </a:solidFill>
                <a:latin typeface="Futura Medium"/>
                <a:cs typeface="Futura Medium"/>
              </a:rPr>
              <a:t>M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ex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ic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(</a:t>
            </a:r>
            <a:r>
              <a:rPr sz="1400" spc="-25" dirty="0">
                <a:solidFill>
                  <a:srgbClr val="404040"/>
                </a:solidFill>
                <a:latin typeface="Futura Medium"/>
                <a:cs typeface="Futura Medium"/>
              </a:rPr>
              <a:t>M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n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4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En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v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on</a:t>
            </a:r>
            <a:r>
              <a:rPr sz="1400" spc="-30" dirty="0">
                <a:solidFill>
                  <a:srgbClr val="404040"/>
                </a:solidFill>
                <a:latin typeface="Futura Medium"/>
                <a:cs typeface="Futura Medium"/>
              </a:rPr>
              <a:t>m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en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t).</a:t>
            </a:r>
            <a:endParaRPr sz="1400" dirty="0">
              <a:latin typeface="Futura Medium"/>
              <a:cs typeface="Futura Medium"/>
            </a:endParaRPr>
          </a:p>
          <a:p>
            <a:pPr marL="243840" indent="-231140">
              <a:lnSpc>
                <a:spcPct val="100000"/>
              </a:lnSpc>
              <a:spcBef>
                <a:spcPts val="675"/>
              </a:spcBef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HA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L-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106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2</a:t>
            </a:r>
            <a:r>
              <a:rPr sz="1400" spc="1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(</a:t>
            </a:r>
            <a:r>
              <a:rPr sz="1400" spc="5" dirty="0">
                <a:solidFill>
                  <a:srgbClr val="404040"/>
                </a:solidFill>
                <a:latin typeface="Futura Medium"/>
                <a:cs typeface="Futura Medium"/>
              </a:rPr>
              <a:t>2</a:t>
            </a:r>
            <a:r>
              <a:rPr sz="1350" spc="7" baseline="27777" dirty="0">
                <a:solidFill>
                  <a:srgbClr val="404040"/>
                </a:solidFill>
                <a:latin typeface="Futura Medium"/>
                <a:cs typeface="Futura Medium"/>
              </a:rPr>
              <a:t>n</a:t>
            </a:r>
            <a:r>
              <a:rPr sz="1350" spc="30" baseline="27777" dirty="0">
                <a:solidFill>
                  <a:srgbClr val="404040"/>
                </a:solidFill>
                <a:latin typeface="Futura Medium"/>
                <a:cs typeface="Futura Medium"/>
              </a:rPr>
              <a:t>d</a:t>
            </a:r>
            <a:r>
              <a:rPr sz="1350" baseline="27777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350" spc="-157" baseline="27777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g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4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D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ha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rg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Coo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l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f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Futura Medium"/>
                <a:cs typeface="Futura Medium"/>
              </a:rPr>
              <a:t>F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ld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G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Co</a:t>
            </a:r>
            <a:r>
              <a:rPr sz="1400" spc="-30" dirty="0">
                <a:solidFill>
                  <a:srgbClr val="404040"/>
                </a:solidFill>
                <a:latin typeface="Futura Medium"/>
                <a:cs typeface="Futura Medium"/>
              </a:rPr>
              <a:t>m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p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esso</a:t>
            </a:r>
            <a:r>
              <a:rPr sz="1400" spc="0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-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2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).</a:t>
            </a:r>
            <a:endParaRPr sz="1400" dirty="0">
              <a:latin typeface="Futura Medium"/>
              <a:cs typeface="Futura Medium"/>
            </a:endParaRPr>
          </a:p>
          <a:p>
            <a:pPr marL="243840" indent="-231140">
              <a:lnSpc>
                <a:spcPct val="100000"/>
              </a:lnSpc>
              <a:spcBef>
                <a:spcPts val="670"/>
              </a:spcBef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170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u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b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2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5" dirty="0">
                <a:solidFill>
                  <a:srgbClr val="FF0000"/>
                </a:solidFill>
                <a:latin typeface="Futura Medium"/>
                <a:cs typeface="Futura Medium"/>
              </a:rPr>
              <a:t>r</a:t>
            </a:r>
            <a:r>
              <a:rPr sz="1400" spc="-10" dirty="0">
                <a:solidFill>
                  <a:srgbClr val="FF0000"/>
                </a:solidFill>
                <a:latin typeface="Futura Medium"/>
                <a:cs typeface="Futura Medium"/>
              </a:rPr>
              <a:t>u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p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tu</a:t>
            </a:r>
            <a:r>
              <a:rPr sz="1400" spc="-15" dirty="0">
                <a:solidFill>
                  <a:srgbClr val="FF0000"/>
                </a:solidFill>
                <a:latin typeface="Futura Medium"/>
                <a:cs typeface="Futura Medium"/>
              </a:rPr>
              <a:t>r</a:t>
            </a:r>
            <a:r>
              <a:rPr sz="1400" spc="-10" dirty="0">
                <a:solidFill>
                  <a:srgbClr val="FF0000"/>
                </a:solidFill>
                <a:latin typeface="Futura Medium"/>
                <a:cs typeface="Futura Medium"/>
              </a:rPr>
              <a:t>e</a:t>
            </a:r>
            <a:r>
              <a:rPr sz="1400" spc="20" dirty="0">
                <a:solidFill>
                  <a:srgbClr val="FF000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n N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v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30" dirty="0">
                <a:solidFill>
                  <a:srgbClr val="404040"/>
                </a:solidFill>
                <a:latin typeface="Futura Medium"/>
                <a:cs typeface="Futura Medium"/>
              </a:rPr>
              <a:t>m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be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6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25,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2020.</a:t>
            </a:r>
            <a:endParaRPr sz="1400" dirty="0">
              <a:latin typeface="Futura Medium"/>
              <a:cs typeface="Futura Medium"/>
            </a:endParaRPr>
          </a:p>
          <a:p>
            <a:pPr>
              <a:lnSpc>
                <a:spcPct val="100000"/>
              </a:lnSpc>
              <a:buClr>
                <a:srgbClr val="DD1D20"/>
              </a:buClr>
              <a:buFont typeface="Cambria"/>
              <a:buChar char="■"/>
            </a:pP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"/>
              </a:spcBef>
              <a:buClr>
                <a:srgbClr val="DD1D20"/>
              </a:buClr>
              <a:buFont typeface="Cambria"/>
              <a:buChar char="■"/>
            </a:pPr>
            <a:endParaRPr sz="1200" dirty="0">
              <a:latin typeface="Times New Roman"/>
              <a:cs typeface="Times New Roman"/>
            </a:endParaRPr>
          </a:p>
          <a:p>
            <a:pPr marL="243840" indent="-231140">
              <a:lnSpc>
                <a:spcPct val="100000"/>
              </a:lnSpc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16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u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bes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:</a:t>
            </a:r>
            <a:r>
              <a:rPr sz="1400" spc="2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0.625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”</a:t>
            </a:r>
            <a:r>
              <a:rPr sz="1400" spc="-3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OD</a:t>
            </a:r>
            <a:r>
              <a:rPr sz="1400" spc="1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x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0.083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”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w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ll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(</a:t>
            </a:r>
            <a:r>
              <a:rPr sz="1400" spc="25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-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17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9</a:t>
            </a:r>
            <a:r>
              <a:rPr sz="1400" spc="1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w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th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L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-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f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oo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d</a:t>
            </a:r>
            <a:r>
              <a:rPr sz="1400" spc="4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Futura Medium"/>
                <a:cs typeface="Futura Medium"/>
              </a:rPr>
              <a:t>F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ns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).</a:t>
            </a:r>
            <a:endParaRPr sz="1400" dirty="0">
              <a:latin typeface="Futura Medium"/>
              <a:cs typeface="Futura Medium"/>
            </a:endParaRPr>
          </a:p>
          <a:p>
            <a:pPr marL="243840" indent="-231140">
              <a:lnSpc>
                <a:spcPct val="100000"/>
              </a:lnSpc>
              <a:spcBef>
                <a:spcPts val="670"/>
              </a:spcBef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Expose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d</a:t>
            </a:r>
            <a:r>
              <a:rPr sz="1400" spc="4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tu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b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end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d</a:t>
            </a:r>
            <a:r>
              <a:rPr sz="1400" spc="2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w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th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1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P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heno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l</a:t>
            </a:r>
            <a:r>
              <a:rPr sz="1400" dirty="0">
                <a:solidFill>
                  <a:srgbClr val="FF0000"/>
                </a:solidFill>
                <a:latin typeface="Futura Medium"/>
                <a:cs typeface="Futura Medium"/>
              </a:rPr>
              <a:t>i</a:t>
            </a:r>
            <a:r>
              <a:rPr sz="1400" spc="-10" dirty="0">
                <a:solidFill>
                  <a:srgbClr val="FF0000"/>
                </a:solidFill>
                <a:latin typeface="Futura Medium"/>
                <a:cs typeface="Futura Medium"/>
              </a:rPr>
              <a:t>c</a:t>
            </a:r>
            <a:r>
              <a:rPr sz="1400" spc="30" dirty="0">
                <a:solidFill>
                  <a:srgbClr val="FF000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oa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t</a:t>
            </a:r>
            <a:r>
              <a:rPr sz="1400" dirty="0">
                <a:solidFill>
                  <a:srgbClr val="FF000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n</a:t>
            </a:r>
            <a:r>
              <a:rPr sz="1400" spc="-15" dirty="0">
                <a:solidFill>
                  <a:srgbClr val="FF0000"/>
                </a:solidFill>
                <a:latin typeface="Futura Medium"/>
                <a:cs typeface="Futura Medium"/>
              </a:rPr>
              <a:t>g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.</a:t>
            </a:r>
            <a:endParaRPr sz="1400" dirty="0">
              <a:latin typeface="Futura Medium"/>
              <a:cs typeface="Futura Medium"/>
            </a:endParaRPr>
          </a:p>
          <a:p>
            <a:pPr marL="243840" indent="-231140">
              <a:lnSpc>
                <a:spcPct val="100000"/>
              </a:lnSpc>
              <a:spcBef>
                <a:spcPts val="670"/>
              </a:spcBef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25" dirty="0">
                <a:solidFill>
                  <a:srgbClr val="404040"/>
                </a:solidFill>
                <a:latin typeface="Futura Medium"/>
                <a:cs typeface="Futura Medium"/>
              </a:rPr>
              <a:t>M</a:t>
            </a:r>
            <a:r>
              <a:rPr sz="1400" spc="-15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WP</a:t>
            </a:r>
            <a:r>
              <a:rPr sz="1400" spc="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=</a:t>
            </a:r>
            <a:r>
              <a:rPr sz="1400" spc="1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220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0</a:t>
            </a:r>
            <a:r>
              <a:rPr sz="1400" spc="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ps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g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,</a:t>
            </a:r>
            <a:r>
              <a:rPr sz="1400" spc="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350" spc="15" baseline="-21604" dirty="0">
                <a:solidFill>
                  <a:srgbClr val="404040"/>
                </a:solidFill>
                <a:latin typeface="Futura Medium"/>
                <a:cs typeface="Futura Medium"/>
              </a:rPr>
              <a:t>min</a:t>
            </a:r>
            <a:r>
              <a:rPr sz="1350" spc="165" baseline="-21604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=</a:t>
            </a:r>
            <a:r>
              <a:rPr sz="1400" spc="1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0.04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9</a:t>
            </a:r>
            <a:r>
              <a:rPr sz="1400" spc="-3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n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he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4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5" dirty="0">
                <a:solidFill>
                  <a:srgbClr val="404040"/>
                </a:solidFill>
                <a:latin typeface="Futura Medium"/>
                <a:cs typeface="Futura Medium"/>
              </a:rPr>
              <a:t>(</a:t>
            </a:r>
            <a:r>
              <a:rPr sz="1400" spc="-30" dirty="0">
                <a:solidFill>
                  <a:srgbClr val="FF0000"/>
                </a:solidFill>
                <a:latin typeface="Futura Medium"/>
                <a:cs typeface="Futura Medium"/>
              </a:rPr>
              <a:t>A</a:t>
            </a:r>
            <a:r>
              <a:rPr sz="1400" spc="-10" dirty="0">
                <a:solidFill>
                  <a:srgbClr val="FF0000"/>
                </a:solidFill>
                <a:latin typeface="Futura Medium"/>
                <a:cs typeface="Futura Medium"/>
              </a:rPr>
              <a:t>v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a</a:t>
            </a:r>
            <a:r>
              <a:rPr sz="1400" dirty="0">
                <a:solidFill>
                  <a:srgbClr val="FF0000"/>
                </a:solidFill>
                <a:latin typeface="Futura Medium"/>
                <a:cs typeface="Futura Medium"/>
              </a:rPr>
              <a:t>i</a:t>
            </a:r>
            <a:r>
              <a:rPr sz="1400" spc="-10" dirty="0">
                <a:solidFill>
                  <a:srgbClr val="FF0000"/>
                </a:solidFill>
                <a:latin typeface="Futura Medium"/>
                <a:cs typeface="Futura Medium"/>
              </a:rPr>
              <a:t>la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b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le</a:t>
            </a:r>
            <a:r>
              <a:rPr sz="1400" spc="20" dirty="0">
                <a:solidFill>
                  <a:srgbClr val="FF000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C</a:t>
            </a:r>
            <a:r>
              <a:rPr sz="1400" spc="-10" dirty="0">
                <a:solidFill>
                  <a:srgbClr val="FF0000"/>
                </a:solidFill>
                <a:latin typeface="Futura Medium"/>
                <a:cs typeface="Futura Medium"/>
              </a:rPr>
              <a:t>A</a:t>
            </a:r>
            <a:r>
              <a:rPr sz="1400" spc="5" dirty="0">
                <a:solidFill>
                  <a:srgbClr val="FF000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Futura Medium"/>
                <a:cs typeface="Futura Medium"/>
              </a:rPr>
              <a:t>=</a:t>
            </a:r>
            <a:r>
              <a:rPr sz="1400" spc="10" dirty="0">
                <a:solidFill>
                  <a:srgbClr val="FF000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0.03</a:t>
            </a:r>
            <a:r>
              <a:rPr sz="1400" spc="-10" dirty="0">
                <a:solidFill>
                  <a:srgbClr val="FF0000"/>
                </a:solidFill>
                <a:latin typeface="Futura Medium"/>
                <a:cs typeface="Futura Medium"/>
              </a:rPr>
              <a:t>4</a:t>
            </a:r>
            <a:r>
              <a:rPr sz="1400" spc="-35" dirty="0">
                <a:solidFill>
                  <a:srgbClr val="FF0000"/>
                </a:solidFill>
                <a:latin typeface="Futura Medium"/>
                <a:cs typeface="Futura Medium"/>
              </a:rPr>
              <a:t> </a:t>
            </a:r>
            <a:r>
              <a:rPr sz="1400" dirty="0">
                <a:solidFill>
                  <a:srgbClr val="FF000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n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he</a:t>
            </a:r>
            <a:r>
              <a:rPr sz="1400" spc="0" dirty="0">
                <a:solidFill>
                  <a:srgbClr val="FF0000"/>
                </a:solidFill>
                <a:latin typeface="Futura Medium"/>
                <a:cs typeface="Futura Medium"/>
              </a:rPr>
              <a:t>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).</a:t>
            </a:r>
            <a:endParaRPr sz="1400" dirty="0">
              <a:latin typeface="Futura Medium"/>
              <a:cs typeface="Futura Medium"/>
            </a:endParaRPr>
          </a:p>
          <a:p>
            <a:pPr marL="243840" indent="-231140">
              <a:lnSpc>
                <a:spcPct val="100000"/>
              </a:lnSpc>
              <a:spcBef>
                <a:spcPts val="675"/>
              </a:spcBef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25" dirty="0">
                <a:solidFill>
                  <a:srgbClr val="404040"/>
                </a:solidFill>
                <a:latin typeface="Futura Medium"/>
                <a:cs typeface="Futura Medium"/>
              </a:rPr>
              <a:t>G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n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l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30" dirty="0">
                <a:solidFill>
                  <a:srgbClr val="404040"/>
                </a:solidFill>
                <a:latin typeface="Futura Medium"/>
                <a:cs typeface="Futura Medium"/>
              </a:rPr>
              <a:t>m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pe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tu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9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~30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5</a:t>
            </a:r>
            <a:r>
              <a:rPr sz="1400" spc="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°</a:t>
            </a:r>
            <a:r>
              <a:rPr sz="1400" spc="-240" dirty="0">
                <a:solidFill>
                  <a:srgbClr val="404040"/>
                </a:solidFill>
                <a:latin typeface="Futura Medium"/>
                <a:cs typeface="Futura Medium"/>
              </a:rPr>
              <a:t>F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,</a:t>
            </a:r>
            <a:r>
              <a:rPr sz="1400" spc="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dirty="0">
                <a:solidFill>
                  <a:srgbClr val="FF000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n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t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e</a:t>
            </a:r>
            <a:r>
              <a:rPr sz="1400" spc="-15" dirty="0">
                <a:solidFill>
                  <a:srgbClr val="FF0000"/>
                </a:solidFill>
                <a:latin typeface="Futura Medium"/>
                <a:cs typeface="Futura Medium"/>
              </a:rPr>
              <a:t>r</a:t>
            </a:r>
            <a:r>
              <a:rPr sz="1400" spc="-30" dirty="0">
                <a:solidFill>
                  <a:srgbClr val="FF0000"/>
                </a:solidFill>
                <a:latin typeface="Futura Medium"/>
                <a:cs typeface="Futura Medium"/>
              </a:rPr>
              <a:t>m</a:t>
            </a:r>
            <a:r>
              <a:rPr sz="1400" dirty="0">
                <a:solidFill>
                  <a:srgbClr val="FF0000"/>
                </a:solidFill>
                <a:latin typeface="Futura Medium"/>
                <a:cs typeface="Futura Medium"/>
              </a:rPr>
              <a:t>i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tte</a:t>
            </a:r>
            <a:r>
              <a:rPr sz="1400" spc="-25" dirty="0">
                <a:solidFill>
                  <a:srgbClr val="FF0000"/>
                </a:solidFill>
                <a:latin typeface="Futura Medium"/>
                <a:cs typeface="Futura Medium"/>
              </a:rPr>
              <a:t>n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t</a:t>
            </a:r>
            <a:r>
              <a:rPr sz="1400" spc="75" dirty="0">
                <a:solidFill>
                  <a:srgbClr val="FF000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se</a:t>
            </a:r>
            <a:r>
              <a:rPr sz="1400" spc="25" dirty="0">
                <a:solidFill>
                  <a:srgbClr val="FF0000"/>
                </a:solidFill>
                <a:latin typeface="Futura Medium"/>
                <a:cs typeface="Futura Medium"/>
              </a:rPr>
              <a:t>r</a:t>
            </a:r>
            <a:r>
              <a:rPr sz="1400" spc="-10" dirty="0">
                <a:solidFill>
                  <a:srgbClr val="FF0000"/>
                </a:solidFill>
                <a:latin typeface="Futura Medium"/>
                <a:cs typeface="Futura Medium"/>
              </a:rPr>
              <a:t>v</a:t>
            </a:r>
            <a:r>
              <a:rPr sz="1400" dirty="0">
                <a:solidFill>
                  <a:srgbClr val="FF0000"/>
                </a:solidFill>
                <a:latin typeface="Futura Medium"/>
                <a:cs typeface="Futura Medium"/>
              </a:rPr>
              <a:t>i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FF0000"/>
                </a:solidFill>
                <a:latin typeface="Futura Medium"/>
                <a:cs typeface="Futura Medium"/>
              </a:rPr>
              <a:t>e</a:t>
            </a:r>
            <a:r>
              <a:rPr sz="1400" spc="-5" dirty="0">
                <a:solidFill>
                  <a:srgbClr val="FF0000"/>
                </a:solidFill>
                <a:latin typeface="Futura Medium"/>
                <a:cs typeface="Futura Medium"/>
              </a:rPr>
              <a:t>.</a:t>
            </a:r>
            <a:endParaRPr sz="1400" dirty="0">
              <a:latin typeface="Futura Medium"/>
              <a:cs typeface="Futura Medium"/>
            </a:endParaRPr>
          </a:p>
          <a:p>
            <a:pPr marL="243840" indent="-231140">
              <a:lnSpc>
                <a:spcPct val="100000"/>
              </a:lnSpc>
              <a:spcBef>
                <a:spcPts val="670"/>
              </a:spcBef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HE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ns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tall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d</a:t>
            </a:r>
            <a:r>
              <a:rPr sz="1400" spc="4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ne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w</a:t>
            </a:r>
            <a:r>
              <a:rPr sz="1400" spc="3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n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1999.</a:t>
            </a:r>
            <a:endParaRPr sz="1400" dirty="0">
              <a:latin typeface="Futura Medium"/>
              <a:cs typeface="Futura Medium"/>
            </a:endParaRPr>
          </a:p>
          <a:p>
            <a:pPr marL="243840" indent="-231140">
              <a:lnSpc>
                <a:spcPct val="100000"/>
              </a:lnSpc>
              <a:spcBef>
                <a:spcPts val="670"/>
              </a:spcBef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170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u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b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h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ic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k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nes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4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h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u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p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tu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ite w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 ~0.01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5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n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hes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.</a:t>
            </a:r>
            <a:r>
              <a:rPr lang="en-SG" sz="1400" spc="-5" dirty="0">
                <a:solidFill>
                  <a:srgbClr val="404040"/>
                </a:solidFill>
                <a:latin typeface="Futura Medium"/>
                <a:cs typeface="Futura Medium"/>
              </a:rPr>
              <a:t> (0.375mm)</a:t>
            </a:r>
            <a:endParaRPr sz="1400" dirty="0">
              <a:latin typeface="Futura Medium"/>
              <a:cs typeface="Futura Medi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200" spc="-125" dirty="0">
                <a:solidFill>
                  <a:srgbClr val="DD1D20"/>
                </a:solidFill>
                <a:latin typeface="Cambria"/>
                <a:cs typeface="Cambria"/>
              </a:rPr>
              <a:t>◼   </a:t>
            </a:r>
            <a:r>
              <a:rPr sz="1200" spc="-130" dirty="0">
                <a:solidFill>
                  <a:srgbClr val="DD1D20"/>
                </a:solidFill>
                <a:latin typeface="Cambria"/>
                <a:cs typeface="Cambria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Corros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n</a:t>
            </a:r>
            <a:r>
              <a:rPr sz="1400" spc="4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te</a:t>
            </a:r>
            <a:r>
              <a:rPr sz="1400" spc="4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=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(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0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.08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3</a:t>
            </a:r>
            <a:r>
              <a:rPr sz="1400" spc="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- 0.015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)/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2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1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=</a:t>
            </a:r>
            <a:r>
              <a:rPr sz="1400" spc="1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3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.2</a:t>
            </a:r>
            <a:r>
              <a:rPr sz="1400" spc="1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30" dirty="0">
                <a:solidFill>
                  <a:srgbClr val="404040"/>
                </a:solidFill>
                <a:latin typeface="Futura Medium"/>
                <a:cs typeface="Futura Medium"/>
              </a:rPr>
              <a:t>m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p</a:t>
            </a:r>
            <a:r>
              <a:rPr sz="1400" spc="-135" dirty="0">
                <a:solidFill>
                  <a:srgbClr val="404040"/>
                </a:solidFill>
                <a:latin typeface="Futura Medium"/>
                <a:cs typeface="Futura Medium"/>
              </a:rPr>
              <a:t>y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.</a:t>
            </a:r>
            <a:endParaRPr sz="1400" dirty="0">
              <a:latin typeface="Futura Medium"/>
              <a:cs typeface="Futura Medium"/>
            </a:endParaRPr>
          </a:p>
          <a:p>
            <a:pPr marL="243840" indent="-231140">
              <a:lnSpc>
                <a:spcPct val="100000"/>
              </a:lnSpc>
              <a:spcBef>
                <a:spcPts val="670"/>
              </a:spcBef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Co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rr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n</a:t>
            </a:r>
            <a:r>
              <a:rPr sz="1400" spc="4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te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lc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ul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n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ass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u</a:t>
            </a:r>
            <a:r>
              <a:rPr sz="1400" spc="-30" dirty="0">
                <a:solidFill>
                  <a:srgbClr val="404040"/>
                </a:solidFill>
                <a:latin typeface="Futura Medium"/>
                <a:cs typeface="Futura Medium"/>
              </a:rPr>
              <a:t>m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4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h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n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g</a:t>
            </a:r>
            <a:r>
              <a:rPr sz="1400" spc="2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f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il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d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 i</a:t>
            </a:r>
            <a:r>
              <a:rPr sz="1400" spc="-30" dirty="0">
                <a:solidFill>
                  <a:srgbClr val="404040"/>
                </a:solidFill>
                <a:latin typeface="Futura Medium"/>
                <a:cs typeface="Futura Medium"/>
              </a:rPr>
              <a:t>mm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ed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ly</a:t>
            </a:r>
            <a:r>
              <a:rPr sz="1400" spc="7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ft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h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endParaRPr sz="1400" dirty="0">
              <a:latin typeface="Futura Medium"/>
              <a:cs typeface="Futura Medium"/>
            </a:endParaRPr>
          </a:p>
          <a:p>
            <a:pPr marL="243840">
              <a:lnSpc>
                <a:spcPct val="100000"/>
              </a:lnSpc>
              <a:spcBef>
                <a:spcPts val="675"/>
              </a:spcBef>
            </a:pP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HE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w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p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la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d</a:t>
            </a:r>
            <a:r>
              <a:rPr sz="1400" spc="2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n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se</a:t>
            </a:r>
            <a:r>
              <a:rPr sz="1400" spc="2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v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ic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.</a:t>
            </a:r>
            <a:endParaRPr sz="1400" dirty="0">
              <a:latin typeface="Futura Medium"/>
              <a:cs typeface="Futura Medium"/>
            </a:endParaRPr>
          </a:p>
          <a:p>
            <a:pPr marL="243840" indent="-231140">
              <a:lnSpc>
                <a:spcPct val="100000"/>
              </a:lnSpc>
              <a:spcBef>
                <a:spcPts val="670"/>
              </a:spcBef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Lo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l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z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d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ex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na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l</a:t>
            </a:r>
            <a:r>
              <a:rPr sz="1400" spc="10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rr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n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 f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w</a:t>
            </a:r>
            <a:r>
              <a:rPr sz="1400" spc="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tu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be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in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h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bo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tt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m</a:t>
            </a:r>
            <a:r>
              <a:rPr sz="1400" spc="1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100" dirty="0">
                <a:solidFill>
                  <a:srgbClr val="404040"/>
                </a:solidFill>
                <a:latin typeface="Futura Medium"/>
                <a:cs typeface="Futura Medium"/>
              </a:rPr>
              <a:t>w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.</a:t>
            </a:r>
            <a:endParaRPr sz="1400" dirty="0">
              <a:latin typeface="Futura Medium"/>
              <a:cs typeface="Futura Medium"/>
            </a:endParaRPr>
          </a:p>
          <a:p>
            <a:pPr marL="243840" indent="-231140">
              <a:lnSpc>
                <a:spcPct val="100000"/>
              </a:lnSpc>
              <a:spcBef>
                <a:spcPts val="675"/>
              </a:spcBef>
              <a:buClr>
                <a:srgbClr val="DD1D20"/>
              </a:buClr>
              <a:buSzPct val="85714"/>
              <a:buFont typeface="Cambria"/>
              <a:buChar char="■"/>
              <a:tabLst>
                <a:tab pos="244475" algn="l"/>
              </a:tabLst>
            </a:pPr>
            <a:r>
              <a:rPr sz="1400" spc="-165" dirty="0">
                <a:solidFill>
                  <a:srgbClr val="404040"/>
                </a:solidFill>
                <a:latin typeface="Futura Medium"/>
                <a:cs typeface="Futura Medium"/>
              </a:rPr>
              <a:t>T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u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b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r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w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 1,</a:t>
            </a:r>
            <a:r>
              <a:rPr sz="1400" spc="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2,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 an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d</a:t>
            </a:r>
            <a:r>
              <a:rPr sz="1400" spc="2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3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w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th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g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n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f</a:t>
            </a:r>
            <a:r>
              <a:rPr sz="1400" dirty="0">
                <a:solidFill>
                  <a:srgbClr val="404040"/>
                </a:solidFill>
                <a:latin typeface="Futura Medium"/>
                <a:cs typeface="Futura Medium"/>
              </a:rPr>
              <a:t>i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c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an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tly</a:t>
            </a:r>
            <a:r>
              <a:rPr sz="1400" spc="2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l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e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-10" dirty="0">
                <a:solidFill>
                  <a:srgbClr val="404040"/>
                </a:solidFill>
                <a:latin typeface="Futura Medium"/>
                <a:cs typeface="Futura Medium"/>
              </a:rPr>
              <a:t>s</a:t>
            </a:r>
            <a:r>
              <a:rPr sz="1400" spc="15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w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a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ll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 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l</a:t>
            </a:r>
            <a:r>
              <a:rPr sz="1400" spc="-15" dirty="0">
                <a:solidFill>
                  <a:srgbClr val="404040"/>
                </a:solidFill>
                <a:latin typeface="Futura Medium"/>
                <a:cs typeface="Futura Medium"/>
              </a:rPr>
              <a:t>o</a:t>
            </a:r>
            <a:r>
              <a:rPr sz="1400" spc="-20" dirty="0">
                <a:solidFill>
                  <a:srgbClr val="404040"/>
                </a:solidFill>
                <a:latin typeface="Futura Medium"/>
                <a:cs typeface="Futura Medium"/>
              </a:rPr>
              <a:t>ss</a:t>
            </a:r>
            <a:r>
              <a:rPr sz="1400" spc="-5" dirty="0">
                <a:solidFill>
                  <a:srgbClr val="404040"/>
                </a:solidFill>
                <a:latin typeface="Futura Medium"/>
                <a:cs typeface="Futura Medium"/>
              </a:rPr>
              <a:t>.</a:t>
            </a:r>
            <a:endParaRPr sz="1400" dirty="0">
              <a:latin typeface="Futura Medium"/>
              <a:cs typeface="Futura Medium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562343" y="1975104"/>
            <a:ext cx="5303520" cy="3938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dt" sz="half" idx="6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20" dirty="0"/>
              <a:t>S</a:t>
            </a:r>
            <a:r>
              <a:rPr spc="10" dirty="0"/>
              <a:t>hell</a:t>
            </a:r>
            <a:r>
              <a:rPr spc="35" dirty="0"/>
              <a:t> </a:t>
            </a:r>
            <a:r>
              <a:rPr spc="20" dirty="0"/>
              <a:t>G</a:t>
            </a:r>
            <a:r>
              <a:rPr spc="10" dirty="0"/>
              <a:t>l</a:t>
            </a:r>
            <a:r>
              <a:rPr spc="20" dirty="0"/>
              <a:t>o</a:t>
            </a:r>
            <a:r>
              <a:rPr spc="10" dirty="0"/>
              <a:t>b</a:t>
            </a:r>
            <a:r>
              <a:rPr spc="5" dirty="0"/>
              <a:t>al</a:t>
            </a:r>
            <a:r>
              <a:rPr spc="80" dirty="0"/>
              <a:t> </a:t>
            </a:r>
            <a:r>
              <a:rPr spc="20" dirty="0"/>
              <a:t>So</a:t>
            </a:r>
            <a:r>
              <a:rPr spc="10" dirty="0"/>
              <a:t>l</a:t>
            </a:r>
            <a:r>
              <a:rPr spc="20" dirty="0"/>
              <a:t>u</a:t>
            </a:r>
            <a:r>
              <a:rPr spc="-5" dirty="0"/>
              <a:t>t</a:t>
            </a:r>
            <a:r>
              <a:rPr spc="15" dirty="0"/>
              <a:t>ions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30" dirty="0"/>
              <a:t>M</a:t>
            </a:r>
            <a:r>
              <a:rPr spc="5" dirty="0"/>
              <a:t>arc</a:t>
            </a:r>
            <a:r>
              <a:rPr spc="20" dirty="0"/>
              <a:t>h</a:t>
            </a:r>
            <a:r>
              <a:rPr spc="95" dirty="0"/>
              <a:t> </a:t>
            </a:r>
            <a:r>
              <a:rPr spc="10" dirty="0"/>
              <a:t>202</a:t>
            </a:r>
            <a:r>
              <a:rPr spc="20" dirty="0"/>
              <a:t>1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spc="20" dirty="0"/>
              <a:t>19</a:t>
            </a:fld>
            <a:endParaRPr spc="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794EE-E72B-4A04-B6C5-A9AB85B84B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Discipline Asset Strategy- MMI</a:t>
            </a: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0EE3D-7AF0-47E3-8236-46D335B604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4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163F45-03CE-4E19-A507-A054D4D3A02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35966-7ECF-4B13-A4D5-E950201A3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20</a:t>
            </a:fld>
            <a:endParaRPr lang="en-GB" noProof="1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04208BA-653F-4ABC-96DE-CB8E352B2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973433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Discipline Asset Strategy- Mechanical </a:t>
            </a:r>
            <a:br>
              <a:rPr lang="en-GB" dirty="0"/>
            </a:br>
            <a:r>
              <a:rPr lang="en-GB" dirty="0"/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>
                <a:solidFill>
                  <a:srgbClr val="FF0000"/>
                </a:solidFill>
              </a:rPr>
              <a:t>Heat Exchanger Bad Actor list/ Site LOPC List</a:t>
            </a:r>
          </a:p>
          <a:p>
            <a:pPr lvl="2"/>
            <a:r>
              <a:rPr lang="en-GB" dirty="0">
                <a:solidFill>
                  <a:srgbClr val="000000"/>
                </a:solidFill>
              </a:rPr>
              <a:t>To study the individual PU Heat Exchanger Bad Actor List to understand the cause of leak</a:t>
            </a:r>
          </a:p>
          <a:p>
            <a:pPr lvl="2"/>
            <a:r>
              <a:rPr lang="en-GB" dirty="0">
                <a:solidFill>
                  <a:srgbClr val="000000"/>
                </a:solidFill>
              </a:rPr>
              <a:t>To implement any modification/ work scope required in TA (i.e. flange face machining, gasket modification, bolt material modification)</a:t>
            </a:r>
          </a:p>
          <a:p>
            <a:pPr marL="230400" lvl="2" indent="0">
              <a:buNone/>
            </a:pPr>
            <a:endParaRPr lang="en-GB" dirty="0"/>
          </a:p>
          <a:p>
            <a:pPr lvl="2"/>
            <a:endParaRPr lang="en-GB" dirty="0"/>
          </a:p>
          <a:p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1"/>
              <a:t>July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dirty="0" smtClean="0"/>
              <a:pPr/>
              <a:t>21</a:t>
            </a:fld>
            <a:endParaRPr lang="en-GB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435976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Inspection </a:t>
            </a:r>
            <a:r>
              <a:rPr lang="en-GB" sz="1600" dirty="0"/>
              <a:t>–Scoping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508000" y="1366838"/>
            <a:ext cx="11171238" cy="4249737"/>
          </a:xfrm>
        </p:spPr>
        <p:txBody>
          <a:bodyPr/>
          <a:lstStyle/>
          <a:p>
            <a:pPr lvl="0">
              <a:lnSpc>
                <a:spcPct val="200000"/>
              </a:lnSpc>
              <a:tabLst>
                <a:tab pos="685800" algn="l"/>
              </a:tabLst>
            </a:pPr>
            <a:r>
              <a:rPr lang="en-GB" sz="1400" dirty="0">
                <a:solidFill>
                  <a:srgbClr val="FF0000"/>
                </a:solidFill>
              </a:rPr>
              <a:t>Scheduled Inspection</a:t>
            </a:r>
          </a:p>
          <a:p>
            <a:pPr lvl="0">
              <a:lnSpc>
                <a:spcPct val="200000"/>
              </a:lnSpc>
              <a:tabLst>
                <a:tab pos="685800" algn="l"/>
              </a:tabLst>
            </a:pPr>
            <a:r>
              <a:rPr lang="en-GB" sz="1400" dirty="0">
                <a:solidFill>
                  <a:srgbClr val="FF0000"/>
                </a:solidFill>
              </a:rPr>
              <a:t>Heat Exchanger: </a:t>
            </a:r>
            <a:endParaRPr lang="en-SG" sz="1400" dirty="0">
              <a:solidFill>
                <a:srgbClr val="FF0000"/>
              </a:solidFill>
            </a:endParaRPr>
          </a:p>
          <a:p>
            <a:pPr marL="573300" lvl="2" indent="-342900">
              <a:lnSpc>
                <a:spcPct val="200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en-GB" sz="1400" dirty="0">
                <a:solidFill>
                  <a:srgbClr val="000000"/>
                </a:solidFill>
              </a:rPr>
              <a:t>Heat exchanger tube bundle with last inspection date &gt;15 years ago to plan for tube testing with minimum 50% coverage</a:t>
            </a:r>
          </a:p>
          <a:p>
            <a:pPr marL="573300" lvl="2" indent="-342900">
              <a:lnSpc>
                <a:spcPct val="200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en-GB" sz="1400" dirty="0">
                <a:solidFill>
                  <a:srgbClr val="000000"/>
                </a:solidFill>
              </a:rPr>
              <a:t>Heat exchanger tube contingency plan 15% tubes of the heat exchanger tube metallurgy</a:t>
            </a:r>
          </a:p>
          <a:p>
            <a:pPr marL="573300" lvl="2" indent="-342900">
              <a:lnSpc>
                <a:spcPct val="200000"/>
              </a:lnSpc>
              <a:buFont typeface="+mj-lt"/>
              <a:buAutoNum type="arabicPeriod"/>
              <a:tabLst>
                <a:tab pos="914400" algn="l"/>
              </a:tabLst>
            </a:pPr>
            <a:r>
              <a:rPr lang="en-GB" sz="1400" dirty="0" err="1">
                <a:solidFill>
                  <a:srgbClr val="000000"/>
                </a:solidFill>
              </a:rPr>
              <a:t>Aircooler</a:t>
            </a:r>
            <a:r>
              <a:rPr lang="en-GB" sz="1400" dirty="0">
                <a:solidFill>
                  <a:srgbClr val="000000"/>
                </a:solidFill>
              </a:rPr>
              <a:t> heat exchanger scope for (CS and low alloy tubes) : </a:t>
            </a:r>
          </a:p>
          <a:p>
            <a:pPr lvl="4">
              <a:lnSpc>
                <a:spcPct val="200000"/>
              </a:lnSpc>
              <a:tabLst>
                <a:tab pos="914400" algn="l"/>
              </a:tabLst>
            </a:pPr>
            <a:r>
              <a:rPr lang="en-GB" sz="1400" dirty="0">
                <a:solidFill>
                  <a:srgbClr val="000000"/>
                </a:solidFill>
              </a:rPr>
              <a:t>ACHE &lt; 10 years must be external visual inspected focused on the bare finned tubes segment from the accessible location</a:t>
            </a:r>
          </a:p>
          <a:p>
            <a:pPr lvl="4">
              <a:lnSpc>
                <a:spcPct val="200000"/>
              </a:lnSpc>
              <a:tabLst>
                <a:tab pos="914400" algn="l"/>
              </a:tabLst>
            </a:pPr>
            <a:r>
              <a:rPr lang="en-GB" sz="1400" dirty="0">
                <a:solidFill>
                  <a:srgbClr val="000000"/>
                </a:solidFill>
              </a:rPr>
              <a:t>ACHE &gt; 10 years must be subjected to close visual inspection including the bottom rows of tubes AND/OR subjected to tube testing technique capable of detecting tube external corrosion next to header(PSEC + MFL?) 100 % </a:t>
            </a:r>
          </a:p>
          <a:p>
            <a:pPr lvl="4">
              <a:lnSpc>
                <a:spcPct val="200000"/>
              </a:lnSpc>
              <a:tabLst>
                <a:tab pos="914400" algn="l"/>
              </a:tabLst>
            </a:pPr>
            <a:r>
              <a:rPr lang="en-GB" sz="1400" dirty="0">
                <a:solidFill>
                  <a:srgbClr val="000000"/>
                </a:solidFill>
              </a:rPr>
              <a:t>ACHE &gt;20 years must be going for retubing (This is to minimise discovery during TA) </a:t>
            </a:r>
          </a:p>
          <a:p>
            <a:pPr marL="0" lvl="1" indent="0">
              <a:buNone/>
            </a:pPr>
            <a:endParaRPr lang="en-GB" dirty="0"/>
          </a:p>
          <a:p>
            <a:pPr marL="0" lvl="1" indent="0">
              <a:buNone/>
            </a:pP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1"/>
              <a:t>July 2021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dirty="0" smtClean="0"/>
              <a:pPr/>
              <a:t>22</a:t>
            </a:fld>
            <a:endParaRPr lang="en-GB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1"/>
              <a:t>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hell layouts with footer">
  <a:themeElements>
    <a:clrScheme name="Shell Colour Palette">
      <a:dk1>
        <a:srgbClr val="404040"/>
      </a:dk1>
      <a:lt1>
        <a:srgbClr val="FFFFFF"/>
      </a:lt1>
      <a:dk2>
        <a:srgbClr val="A6A6A6"/>
      </a:dk2>
      <a:lt2>
        <a:srgbClr val="D9D9D9"/>
      </a:lt2>
      <a:accent1>
        <a:srgbClr val="FBCE07"/>
      </a:accent1>
      <a:accent2>
        <a:srgbClr val="DD1D21"/>
      </a:accent2>
      <a:accent3>
        <a:srgbClr val="003C88"/>
      </a:accent3>
      <a:accent4>
        <a:srgbClr val="641964"/>
      </a:accent4>
      <a:accent5>
        <a:srgbClr val="008443"/>
      </a:accent5>
      <a:accent6>
        <a:srgbClr val="EB8705"/>
      </a:accent6>
      <a:hlink>
        <a:srgbClr val="000000"/>
      </a:hlink>
      <a:folHlink>
        <a:srgbClr val="000000"/>
      </a:folHlink>
    </a:clrScheme>
    <a:fontScheme name="Shell Font Theme">
      <a:majorFont>
        <a:latin typeface="ShellBold"/>
        <a:ea typeface=""/>
        <a:cs typeface=""/>
      </a:majorFont>
      <a:minorFont>
        <a:latin typeface="Shell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 algn="ctr">
          <a:noFill/>
          <a:miter lim="800000"/>
          <a:headEnd/>
          <a:tailEnd/>
        </a:ln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L="201613" indent="-201613" defTabSz="357708">
          <a:lnSpc>
            <a:spcPct val="140000"/>
          </a:lnSpc>
          <a:buClr>
            <a:schemeClr val="accent2"/>
          </a:buClr>
          <a:buSzPct val="85000"/>
          <a:buFont typeface="Wingdings" panose="05000000000000000000" pitchFamily="2" charset="2"/>
          <a:buChar char=""/>
          <a:defRPr sz="1600" dirty="0" err="1" smtClean="0"/>
        </a:defPPr>
      </a:lstStyle>
    </a:txDef>
  </a:objectDefaults>
  <a:extraClrSchemeLst/>
  <a:custClrLst>
    <a:custClr name="Shell-yellow">
      <a:srgbClr val="FBCE07"/>
    </a:custClr>
    <a:custClr name="Shell-yellow-60%">
      <a:srgbClr val="FDE26A"/>
    </a:custClr>
    <a:custClr name="Shell-yellow-40%">
      <a:srgbClr val="FDEB9C"/>
    </a:custClr>
    <a:custClr name="Shell-yellow-20%">
      <a:srgbClr val="FEF5CD"/>
    </a:custClr>
    <a:custClr name="Shell-yellow-20%">
      <a:srgbClr val="FEF5CD"/>
    </a:custClr>
    <a:custClr name="Shell-red">
      <a:srgbClr val="DD1D21"/>
    </a:custClr>
    <a:custClr name="Shell-red-60%">
      <a:srgbClr val="EB777A"/>
    </a:custClr>
    <a:custClr name="Shell-red-40%">
      <a:srgbClr val="F1A5A6"/>
    </a:custClr>
    <a:custClr name="Shell-red-20%">
      <a:srgbClr val="F8D2D3"/>
    </a:custClr>
    <a:custClr name="Shell-white">
      <a:srgbClr val="FFFFFF"/>
    </a:custClr>
    <a:custClr name="Shell-black">
      <a:srgbClr val="000000"/>
    </a:custClr>
    <a:custClr name="Shell-very dark grey">
      <a:srgbClr val="404040"/>
    </a:custClr>
    <a:custClr name="Shell-dark grey">
      <a:srgbClr val="595959"/>
    </a:custClr>
    <a:custClr name="Shell-mid grey">
      <a:srgbClr val="7F7F7F"/>
    </a:custClr>
    <a:custClr name="Shell-light grey">
      <a:srgbClr val="A6A6A6"/>
    </a:custClr>
    <a:custClr name="Shell-pale grey">
      <a:srgbClr val="D9D9D9"/>
    </a:custClr>
    <a:custClr name="Shell-very pale grey">
      <a:srgbClr val="F7F7F7"/>
    </a:custClr>
    <a:custClr name="Shell-dark blue">
      <a:srgbClr val="003C88"/>
    </a:custClr>
    <a:custClr name="Shell-dark blue-60%">
      <a:srgbClr val="668AB8"/>
    </a:custClr>
    <a:custClr name="Shell-dark blue-40%">
      <a:srgbClr val="99B1CF"/>
    </a:custClr>
    <a:custClr name="Shell-dark blue-20%">
      <a:srgbClr val="CCD8E7"/>
    </a:custClr>
    <a:custClr name="Shell-mid blue">
      <a:srgbClr val="009EB4"/>
    </a:custClr>
    <a:custClr name="Shell-mid blue-60%">
      <a:srgbClr val="66C5D2"/>
    </a:custClr>
    <a:custClr name="Shell-mid blue-40%">
      <a:srgbClr val="99D8E1"/>
    </a:custClr>
    <a:custClr name="Shell-mid blue-20%">
      <a:srgbClr val="CCECF0"/>
    </a:custClr>
    <a:custClr name="Shell-light blue">
      <a:srgbClr val="89CFDC"/>
    </a:custClr>
    <a:custClr name="Shell-light blue-60%">
      <a:srgbClr val="B8E2EA"/>
    </a:custClr>
    <a:custClr name="Shell-light blue-40%">
      <a:srgbClr val="D0ECF1"/>
    </a:custClr>
    <a:custClr name="Shell-light blue-20%">
      <a:srgbClr val="E7F5F8"/>
    </a:custClr>
    <a:custClr name="Shell-light green">
      <a:srgbClr val="BED50F"/>
    </a:custClr>
    <a:custClr name="Shell-light green-60%">
      <a:srgbClr val="D8E66F"/>
    </a:custClr>
    <a:custClr name="Shell-light green-40%">
      <a:srgbClr val="E5EE9F"/>
    </a:custClr>
    <a:custClr name="Shell-light green-20%">
      <a:srgbClr val="F2F7CF"/>
    </a:custClr>
    <a:custClr name="Shell-dark green">
      <a:srgbClr val="008443"/>
    </a:custClr>
    <a:custClr name="Shell-dark green-60%">
      <a:srgbClr val="66B58E"/>
    </a:custClr>
    <a:custClr name="Shell-dark green-40%">
      <a:srgbClr val="99CEB4"/>
    </a:custClr>
    <a:custClr name="Shell-dark green-20%">
      <a:srgbClr val="CCE6D9"/>
    </a:custClr>
    <a:custClr name="Shell-purple">
      <a:srgbClr val="641964"/>
    </a:custClr>
    <a:custClr name="Shell-purple-60%">
      <a:srgbClr val="A275A2"/>
    </a:custClr>
    <a:custClr name="Shell-purple-40%">
      <a:srgbClr val="C1A3C1"/>
    </a:custClr>
    <a:custClr name="Shell-purple-20%">
      <a:srgbClr val="E0D1E0"/>
    </a:custClr>
    <a:custClr name="Shell-lilac">
      <a:srgbClr val="BA95BE"/>
    </a:custClr>
    <a:custClr name="Shell-lilac-60%">
      <a:srgbClr val="D6BFD8"/>
    </a:custClr>
    <a:custClr name="Shell-lilac-40%">
      <a:srgbClr val="E3D5E5"/>
    </a:custClr>
    <a:custClr name="Shell-orange">
      <a:srgbClr val="EB8705"/>
    </a:custClr>
    <a:custClr name="Shell-orange-60%">
      <a:srgbClr val="F3B769"/>
    </a:custClr>
    <a:custClr name="Shell-orange-40%">
      <a:srgbClr val="F7CF9B"/>
    </a:custClr>
    <a:custClr name="Shell-brown">
      <a:srgbClr val="743410"/>
    </a:custClr>
    <a:custClr name="Shell-brown-60%">
      <a:srgbClr val="AC8570"/>
    </a:custClr>
    <a:custClr name="Shell-brown-40%">
      <a:srgbClr val="C7AE9F"/>
    </a:custClr>
    <a:custClr name="Shell-sand">
      <a:srgbClr val="FFEAC2"/>
    </a:custClr>
  </a:custClrLst>
  <a:extLst>
    <a:ext uri="{05A4C25C-085E-4340-85A3-A5531E510DB2}">
      <thm15:themeFamily xmlns:thm15="http://schemas.microsoft.com/office/thememl/2012/main" name="Onscreen;2057;Pos1;Date1;Widescreen Shell template - 16x9.potx" id="{F99105CB-A4F5-413F-A47E-DB01C9EA953F}" vid="{8469B93A-448D-4F50-A8E8-884986DC6B4E}"/>
    </a:ext>
  </a:extLst>
</a:theme>
</file>

<file path=ppt/theme/theme2.xml><?xml version="1.0" encoding="utf-8"?>
<a:theme xmlns:a="http://schemas.openxmlformats.org/drawingml/2006/main" name="Office Theme">
  <a:themeElements>
    <a:clrScheme name="Shell Colour Palette">
      <a:dk1>
        <a:srgbClr val="404040"/>
      </a:dk1>
      <a:lt1>
        <a:srgbClr val="FFFFFF"/>
      </a:lt1>
      <a:dk2>
        <a:srgbClr val="A6A6A6"/>
      </a:dk2>
      <a:lt2>
        <a:srgbClr val="D9D9D9"/>
      </a:lt2>
      <a:accent1>
        <a:srgbClr val="FBCE07"/>
      </a:accent1>
      <a:accent2>
        <a:srgbClr val="DD1D21"/>
      </a:accent2>
      <a:accent3>
        <a:srgbClr val="003C88"/>
      </a:accent3>
      <a:accent4>
        <a:srgbClr val="641964"/>
      </a:accent4>
      <a:accent5>
        <a:srgbClr val="008443"/>
      </a:accent5>
      <a:accent6>
        <a:srgbClr val="EB8705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hell Colour Palette">
      <a:dk1>
        <a:srgbClr val="404040"/>
      </a:dk1>
      <a:lt1>
        <a:srgbClr val="FFFFFF"/>
      </a:lt1>
      <a:dk2>
        <a:srgbClr val="A6A6A6"/>
      </a:dk2>
      <a:lt2>
        <a:srgbClr val="D9D9D9"/>
      </a:lt2>
      <a:accent1>
        <a:srgbClr val="FBCE07"/>
      </a:accent1>
      <a:accent2>
        <a:srgbClr val="DD1D21"/>
      </a:accent2>
      <a:accent3>
        <a:srgbClr val="003C88"/>
      </a:accent3>
      <a:accent4>
        <a:srgbClr val="641964"/>
      </a:accent4>
      <a:accent5>
        <a:srgbClr val="008443"/>
      </a:accent5>
      <a:accent6>
        <a:srgbClr val="EB8705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55F12083294A4BAB2F4BCB6337366B" ma:contentTypeVersion="16" ma:contentTypeDescription="Create a new document." ma:contentTypeScope="" ma:versionID="c29c271078434e32743d6c172d84af59">
  <xsd:schema xmlns:xsd="http://www.w3.org/2001/XMLSchema" xmlns:xs="http://www.w3.org/2001/XMLSchema" xmlns:p="http://schemas.microsoft.com/office/2006/metadata/properties" xmlns:ns1="http://schemas.microsoft.com/sharepoint/v3" xmlns:ns2="19787938-2765-46b7-a330-5d134cdce715" xmlns:ns3="http://schemas.microsoft.com/sharepoint/v4" xmlns:ns4="897a0364-b39f-45a0-9039-2f08dee24fac" targetNamespace="http://schemas.microsoft.com/office/2006/metadata/properties" ma:root="true" ma:fieldsID="0830d5fd871ed7f111698f7e0116fa03" ns1:_="" ns2:_="" ns3:_="" ns4:_="">
    <xsd:import namespace="http://schemas.microsoft.com/sharepoint/v3"/>
    <xsd:import namespace="19787938-2765-46b7-a330-5d134cdce715"/>
    <xsd:import namespace="http://schemas.microsoft.com/sharepoint/v4"/>
    <xsd:import namespace="897a0364-b39f-45a0-9039-2f08dee24f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IconOverlay" minOccurs="0"/>
                <xsd:element ref="ns1:_vti_ItemDeclaredRecord" minOccurs="0"/>
                <xsd:element ref="ns1:_vti_ItemHoldRecordStatu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vti_ItemDeclaredRecord" ma:index="17" nillable="true" ma:displayName="Declared Record" ma:hidden="true" ma:internalName="_vti_ItemDeclaredRecord" ma:readOnly="true">
      <xsd:simpleType>
        <xsd:restriction base="dms:DateTime"/>
      </xsd:simpleType>
    </xsd:element>
    <xsd:element name="_vti_ItemHoldRecordStatus" ma:index="18" nillable="true" ma:displayName="Hold and Record Status" ma:decimals="0" ma:hidden="true" ma:internalName="_vti_ItemHoldRecord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787938-2765-46b7-a330-5d134cdce7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b9a6d84-76a0-47a1-9bbb-9b22b079fb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6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7a0364-b39f-45a0-9039-2f08dee24fa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48b7709-3328-4890-b2e0-5b1c376c1fae}" ma:internalName="TaxCatchAll" ma:showField="CatchAllData" ma:web="897a0364-b39f-45a0-9039-2f08dee24f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9787938-2765-46b7-a330-5d134cdce715">
      <Terms xmlns="http://schemas.microsoft.com/office/infopath/2007/PartnerControls"/>
    </lcf76f155ced4ddcb4097134ff3c332f>
    <IconOverlay xmlns="http://schemas.microsoft.com/sharepoint/v4" xsi:nil="true"/>
    <TaxCatchAll xmlns="897a0364-b39f-45a0-9039-2f08dee24fac" xsi:nil="true"/>
  </documentManagement>
</p:properties>
</file>

<file path=customXml/itemProps1.xml><?xml version="1.0" encoding="utf-8"?>
<ds:datastoreItem xmlns:ds="http://schemas.openxmlformats.org/officeDocument/2006/customXml" ds:itemID="{27B245B8-7D5D-49DF-B644-FF2E5C38A0A4}"/>
</file>

<file path=customXml/itemProps2.xml><?xml version="1.0" encoding="utf-8"?>
<ds:datastoreItem xmlns:ds="http://schemas.openxmlformats.org/officeDocument/2006/customXml" ds:itemID="{A612A341-7DBF-43BE-B8E3-31DD2BF36981}"/>
</file>

<file path=customXml/itemProps3.xml><?xml version="1.0" encoding="utf-8"?>
<ds:datastoreItem xmlns:ds="http://schemas.openxmlformats.org/officeDocument/2006/customXml" ds:itemID="{BD46199D-B5F1-4487-A477-4E3CA1085FE7}"/>
</file>

<file path=docProps/app.xml><?xml version="1.0" encoding="utf-8"?>
<Properties xmlns="http://schemas.openxmlformats.org/officeDocument/2006/extended-properties" xmlns:vt="http://schemas.openxmlformats.org/officeDocument/2006/docPropsVTypes">
  <Template>Onscreen;2057;Pos1;Date1;Widescreen Shell template - 16x9</Template>
  <TotalTime>730</TotalTime>
  <Words>1562</Words>
  <Application>Microsoft Office PowerPoint</Application>
  <PresentationFormat>Widescreen</PresentationFormat>
  <Paragraphs>303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ShellMedium</vt:lpstr>
      <vt:lpstr>Times New Roman</vt:lpstr>
      <vt:lpstr>Wingdings</vt:lpstr>
      <vt:lpstr>Futura Medium</vt:lpstr>
      <vt:lpstr>Calibri</vt:lpstr>
      <vt:lpstr>Cambria</vt:lpstr>
      <vt:lpstr>Futura Bold</vt:lpstr>
      <vt:lpstr>ShellBold</vt:lpstr>
      <vt:lpstr>Shell layouts with footer</vt:lpstr>
      <vt:lpstr>E9207 aircooler leak learnings</vt:lpstr>
      <vt:lpstr>E9207 aircooler leak </vt:lpstr>
      <vt:lpstr>PowerPoint Presentation</vt:lpstr>
      <vt:lpstr>E9207 aircooler overview </vt:lpstr>
      <vt:lpstr>E9207 tubes condition</vt:lpstr>
      <vt:lpstr>E9207 aircooler first look  </vt:lpstr>
      <vt:lpstr>E9207 Leaked Tube</vt:lpstr>
      <vt:lpstr>E9207 Leaked Tube</vt:lpstr>
      <vt:lpstr>Corrosion Mechanism</vt:lpstr>
      <vt:lpstr>Leak</vt:lpstr>
      <vt:lpstr>PowerPoint Presentation</vt:lpstr>
      <vt:lpstr>Inspection  </vt:lpstr>
      <vt:lpstr>Inspection  </vt:lpstr>
      <vt:lpstr>PowerPoint Presentation</vt:lpstr>
      <vt:lpstr>HCU ACHE data</vt:lpstr>
      <vt:lpstr>HCU ACHE data- CS tubes</vt:lpstr>
      <vt:lpstr>HCU ACHE data- CS tubes- 24</vt:lpstr>
      <vt:lpstr>Bukom experience</vt:lpstr>
      <vt:lpstr>Operating Experience (Ursa HAL-1062)</vt:lpstr>
      <vt:lpstr>PowerPoint Presentation</vt:lpstr>
      <vt:lpstr>Discipline Asset Strategy- Mechanical   </vt:lpstr>
      <vt:lpstr>Inspection –Scoping</vt:lpstr>
    </vt:vector>
  </TitlesOfParts>
  <Company>Shell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E9207 Failed Tube Photo Report</dc:title>
  <dc:creator>Chauhan, Naman SEPL-DMA/12E16</dc:creator>
  <cp:lastModifiedBy>Wong, Kian Lin SEPL-DMA/12E1</cp:lastModifiedBy>
  <cp:revision>61</cp:revision>
  <dcterms:created xsi:type="dcterms:W3CDTF">2021-08-04T05:49:05Z</dcterms:created>
  <dcterms:modified xsi:type="dcterms:W3CDTF">2021-08-31T03:01:05Z</dcterms:modified>
  <cp:category>Shell_IC: CONFIDENTIAL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zKit Template Type">
    <vt:lpwstr>Widescreen</vt:lpwstr>
  </property>
  <property fmtid="{D5CDD505-2E9C-101B-9397-08002B2CF9AE}" pid="3" name="WizKit Template Version">
    <vt:i4>5</vt:i4>
  </property>
  <property fmtid="{D5CDD505-2E9C-101B-9397-08002B2CF9AE}" pid="4" name="ContentTypeId">
    <vt:lpwstr>0x010100A855F12083294A4BAB2F4BCB6337366B</vt:lpwstr>
  </property>
</Properties>
</file>