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134806173" r:id="rId5"/>
    <p:sldId id="387" r:id="rId6"/>
    <p:sldId id="2134806150" r:id="rId7"/>
    <p:sldId id="2134806157" r:id="rId8"/>
    <p:sldId id="2134806161" r:id="rId9"/>
    <p:sldId id="2134806155" r:id="rId10"/>
    <p:sldId id="2134806172" r:id="rId11"/>
    <p:sldId id="2134806174" r:id="rId12"/>
    <p:sldId id="2134806159" r:id="rId13"/>
    <p:sldId id="2134806175" r:id="rId14"/>
    <p:sldId id="388" r:id="rId15"/>
    <p:sldId id="268" r:id="rId16"/>
  </p:sldIdLst>
  <p:sldSz cx="12192000" cy="6858000"/>
  <p:notesSz cx="6797675" cy="9926638"/>
  <p:embeddedFontLst>
    <p:embeddedFont>
      <p:font typeface="Futura Bold" panose="00000900000000000000" pitchFamily="2" charset="0"/>
      <p:regular r:id="rId19"/>
      <p:boldItalic r:id="rId20"/>
    </p:embeddedFont>
    <p:embeddedFont>
      <p:font typeface="Futura Medium" panose="00000400000000000000" pitchFamily="2" charset="0"/>
      <p:regular r:id="rId21"/>
      <p:bold r:id="rId22"/>
      <p:italic r:id="rId23"/>
      <p:boldItalic r:id="rId24"/>
    </p:embeddedFont>
    <p:embeddedFont>
      <p:font typeface="ShellMedium" panose="00000600000000000000" pitchFamily="50" charset="0"/>
      <p:regular r:id="rId25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492"/>
    <a:srgbClr val="339B6E"/>
    <a:srgbClr val="1F5F44"/>
    <a:srgbClr val="FFFFFF"/>
    <a:srgbClr val="CCE9DB"/>
    <a:srgbClr val="99CDB7"/>
    <a:srgbClr val="DFD1DE"/>
    <a:srgbClr val="C0A2BD"/>
    <a:srgbClr val="A0749B"/>
    <a:srgbClr val="814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32" autoAdjust="0"/>
    <p:restoredTop sz="88975" autoAdjust="0"/>
  </p:normalViewPr>
  <p:slideViewPr>
    <p:cSldViewPr showGuides="1">
      <p:cViewPr varScale="1">
        <p:scale>
          <a:sx n="90" d="100"/>
          <a:sy n="90" d="100"/>
        </p:scale>
        <p:origin x="72" y="3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2260" y="3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Futura Medium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88C09-A274-4C07-9395-CBE67C0DE912}" type="datetimeFigureOut">
              <a:rPr lang="en-GB" smtClean="0">
                <a:latin typeface="Futura Medium" pitchFamily="2" charset="0"/>
              </a:rPr>
              <a:pPr/>
              <a:t>11/10/2021</a:t>
            </a:fld>
            <a:endParaRPr lang="en-GB" dirty="0">
              <a:latin typeface="Futura Medium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Futura Medium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05D9-1AAC-4E6D-B9B3-BB8CB4FD9D30}" type="slidenum">
              <a:rPr lang="en-GB" smtClean="0">
                <a:latin typeface="Futura Medium" pitchFamily="2" charset="0"/>
              </a:rPr>
              <a:pPr/>
              <a:t>‹#›</a:t>
            </a:fld>
            <a:endParaRPr lang="en-GB" dirty="0">
              <a:latin typeface="Futura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73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Medium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utura Medium" pitchFamily="2" charset="0"/>
              </a:defRPr>
            </a:lvl1pPr>
          </a:lstStyle>
          <a:p>
            <a:fld id="{E8910CE4-810D-4C84-B7AD-48C304FEA169}" type="datetimeFigureOut">
              <a:rPr lang="en-GB" smtClean="0"/>
              <a:pPr/>
              <a:t>11/10/2021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utura Medium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utura Medium" pitchFamily="2" charset="0"/>
              </a:defRPr>
            </a:lvl1pPr>
          </a:lstStyle>
          <a:p>
            <a:fld id="{DE799493-6412-4470-9830-D005B358D66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89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Futura Medium" pitchFamily="2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Futura Medium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Futura Medium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Futura Medium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Futura Medium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 userDrawn="1"/>
        </p:nvSpPr>
        <p:spPr bwMode="gray">
          <a:xfrm>
            <a:off x="0" y="4313786"/>
            <a:ext cx="12192000" cy="2544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8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1779490" y="960120"/>
            <a:ext cx="9899747" cy="1584040"/>
          </a:xfrm>
          <a:noFill/>
        </p:spPr>
        <p:txBody>
          <a:bodyPr lIns="0" tIns="0" rIns="0"/>
          <a:lstStyle>
            <a:lvl1pPr>
              <a:lnSpc>
                <a:spcPct val="110000"/>
              </a:lnSpc>
              <a:defRPr sz="2800" b="0" kern="1200" cap="none" spc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779490" y="3310197"/>
            <a:ext cx="9899747" cy="74980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8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32" name="Text Placeholder 3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779490" y="4588235"/>
            <a:ext cx="7810528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33" name="Text Placeholder 31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9490" y="4840064"/>
            <a:ext cx="7810528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24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5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Rectangle 18"/>
          <p:cNvSpPr/>
          <p:nvPr userDrawn="1"/>
        </p:nvSpPr>
        <p:spPr bwMode="gray">
          <a:xfrm>
            <a:off x="1778011" y="761998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" name="Picture 19" descr="PECT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645968"/>
            <a:ext cx="1524000" cy="1524000"/>
          </a:xfrm>
          <a:prstGeom prst="rect">
            <a:avLst/>
          </a:prstGeom>
        </p:spPr>
      </p:pic>
      <p:sp>
        <p:nvSpPr>
          <p:cNvPr id="8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8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3" name="TextBox 12" descr="CONFIDENTIAL_TAG_0xFFEE">
            <a:extLst>
              <a:ext uri="{FF2B5EF4-FFF2-40B4-BE49-F238E27FC236}">
                <a16:creationId xmlns:a16="http://schemas.microsoft.com/office/drawing/2014/main" id="{C5C82504-55DA-42D0-9750-D3B46E965B31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pos="323" userDrawn="1">
          <p15:clr>
            <a:srgbClr val="FBAE40"/>
          </p15:clr>
        </p15:guide>
        <p15:guide id="4" pos="7357" userDrawn="1">
          <p15:clr>
            <a:srgbClr val="FBAE40"/>
          </p15:clr>
        </p15:guide>
        <p15:guide id="5" pos="1121" userDrawn="1">
          <p15:clr>
            <a:srgbClr val="FBAE40"/>
          </p15:clr>
        </p15:guide>
        <p15:guide id="6" orient="horz" pos="40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 bwMode="gray">
          <a:xfrm>
            <a:off x="0" y="4313786"/>
            <a:ext cx="12191999" cy="2544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9490" y="960120"/>
            <a:ext cx="9899747" cy="1584041"/>
          </a:xfrm>
          <a:noFill/>
        </p:spPr>
        <p:txBody>
          <a:bodyPr lIns="0" tIns="0" rIns="0"/>
          <a:lstStyle>
            <a:lvl1pPr>
              <a:lnSpc>
                <a:spcPct val="110000"/>
              </a:lnSpc>
              <a:defRPr sz="2800" b="0" kern="1200" cap="none" spc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9490" y="3310197"/>
            <a:ext cx="4831323" cy="74980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8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2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1779490" y="4588235"/>
            <a:ext cx="4870924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23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779490" y="4840063"/>
            <a:ext cx="4870924" cy="489785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30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3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6" name="Rectangle 35"/>
          <p:cNvSpPr/>
          <p:nvPr userDrawn="1"/>
        </p:nvSpPr>
        <p:spPr bwMode="gray">
          <a:xfrm>
            <a:off x="1778011" y="761998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7" name="Picture 36" descr="PECT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645968"/>
            <a:ext cx="1524000" cy="1524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 userDrawn="1">
            <p:ph type="pic" sz="quarter" idx="12"/>
          </p:nvPr>
        </p:nvSpPr>
        <p:spPr>
          <a:xfrm>
            <a:off x="6848418" y="2795384"/>
            <a:ext cx="4830819" cy="3049484"/>
          </a:xfrm>
        </p:spPr>
        <p:txBody>
          <a:bodyPr/>
          <a:lstStyle>
            <a:lvl1pPr>
              <a:defRPr sz="213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2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4" name="TextBox 13" descr="CONFIDENTIAL_TAG_0xFFEE">
            <a:extLst>
              <a:ext uri="{FF2B5EF4-FFF2-40B4-BE49-F238E27FC236}">
                <a16:creationId xmlns:a16="http://schemas.microsoft.com/office/drawing/2014/main" id="{BE7AE962-5174-4003-A180-69A788FD688A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337052060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 bwMode="gray">
          <a:xfrm>
            <a:off x="744114" y="3556002"/>
            <a:ext cx="6875879" cy="2803523"/>
            <a:chOff x="744114" y="3556002"/>
            <a:chExt cx="6875879" cy="2803523"/>
          </a:xfrm>
        </p:grpSpPr>
        <p:sp>
          <p:nvSpPr>
            <p:cNvPr id="113" name="Rectangle 112"/>
            <p:cNvSpPr/>
            <p:nvPr userDrawn="1"/>
          </p:nvSpPr>
          <p:spPr bwMode="gray">
            <a:xfrm>
              <a:off x="761993" y="3556002"/>
              <a:ext cx="6858000" cy="2803523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0" name="Rectangle 109"/>
            <p:cNvSpPr/>
            <p:nvPr userDrawn="1"/>
          </p:nvSpPr>
          <p:spPr bwMode="gray">
            <a:xfrm>
              <a:off x="2175500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1" name="Picture 110" descr="PECTEN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44114" y="3678108"/>
              <a:ext cx="1465237" cy="1465237"/>
            </a:xfrm>
            <a:prstGeom prst="rect">
              <a:avLst/>
            </a:prstGeom>
          </p:spPr>
        </p:pic>
      </p:grp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2" y="1"/>
            <a:ext cx="12194723" cy="4866892"/>
          </a:xfrm>
          <a:custGeom>
            <a:avLst/>
            <a:gdLst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0 w 12192000"/>
              <a:gd name="connsiteY3" fmla="*/ 4854636 h 4854636"/>
              <a:gd name="connsiteX4" fmla="*/ 0 w 12192000"/>
              <a:gd name="connsiteY4" fmla="*/ 0 h 4854636"/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592282 w 12192000"/>
              <a:gd name="connsiteY3" fmla="*/ 4842164 h 4854636"/>
              <a:gd name="connsiteX4" fmla="*/ 0 w 12192000"/>
              <a:gd name="connsiteY4" fmla="*/ 4854636 h 4854636"/>
              <a:gd name="connsiteX5" fmla="*/ 0 w 12192000"/>
              <a:gd name="connsiteY5" fmla="*/ 0 h 485463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592282 w 12192000"/>
              <a:gd name="connsiteY3" fmla="*/ 4842164 h 4888026"/>
              <a:gd name="connsiteX4" fmla="*/ 0 w 12192000"/>
              <a:gd name="connsiteY4" fmla="*/ 4854636 h 4888026"/>
              <a:gd name="connsiteX5" fmla="*/ 0 w 12192000"/>
              <a:gd name="connsiteY5" fmla="*/ 0 h 488802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841664 w 12192000"/>
              <a:gd name="connsiteY3" fmla="*/ 2909455 h 4888026"/>
              <a:gd name="connsiteX4" fmla="*/ 592282 w 12192000"/>
              <a:gd name="connsiteY4" fmla="*/ 4842164 h 4888026"/>
              <a:gd name="connsiteX5" fmla="*/ 0 w 12192000"/>
              <a:gd name="connsiteY5" fmla="*/ 4854636 h 4888026"/>
              <a:gd name="connsiteX6" fmla="*/ 0 w 12192000"/>
              <a:gd name="connsiteY6" fmla="*/ 0 h 4888026"/>
              <a:gd name="connsiteX0" fmla="*/ 0 w 12192000"/>
              <a:gd name="connsiteY0" fmla="*/ 0 h 4982265"/>
              <a:gd name="connsiteX1" fmla="*/ 12192000 w 12192000"/>
              <a:gd name="connsiteY1" fmla="*/ 0 h 4982265"/>
              <a:gd name="connsiteX2" fmla="*/ 12192000 w 12192000"/>
              <a:gd name="connsiteY2" fmla="*/ 4854636 h 4982265"/>
              <a:gd name="connsiteX3" fmla="*/ 7606145 w 12192000"/>
              <a:gd name="connsiteY3" fmla="*/ 3543300 h 4982265"/>
              <a:gd name="connsiteX4" fmla="*/ 841664 w 12192000"/>
              <a:gd name="connsiteY4" fmla="*/ 2909455 h 4982265"/>
              <a:gd name="connsiteX5" fmla="*/ 592282 w 12192000"/>
              <a:gd name="connsiteY5" fmla="*/ 4842164 h 4982265"/>
              <a:gd name="connsiteX6" fmla="*/ 0 w 12192000"/>
              <a:gd name="connsiteY6" fmla="*/ 4854636 h 4982265"/>
              <a:gd name="connsiteX7" fmla="*/ 0 w 12192000"/>
              <a:gd name="connsiteY7" fmla="*/ 0 h 4982265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592282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61702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6071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48146 w 12192000"/>
              <a:gd name="connsiteY5" fmla="*/ 3564082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7795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872233 w 12194382"/>
              <a:gd name="connsiteY6" fmla="*/ 4872048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45920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82443"/>
              <a:gd name="connsiteX1" fmla="*/ 12194382 w 12194382"/>
              <a:gd name="connsiteY1" fmla="*/ 0 h 5182443"/>
              <a:gd name="connsiteX2" fmla="*/ 12194382 w 12194382"/>
              <a:gd name="connsiteY2" fmla="*/ 4854636 h 5182443"/>
              <a:gd name="connsiteX3" fmla="*/ 7623248 w 12194382"/>
              <a:gd name="connsiteY3" fmla="*/ 4843680 h 5182443"/>
              <a:gd name="connsiteX4" fmla="*/ 7620433 w 12194382"/>
              <a:gd name="connsiteY4" fmla="*/ 3543300 h 5182443"/>
              <a:gd name="connsiteX5" fmla="*/ 762115 w 12194382"/>
              <a:gd name="connsiteY5" fmla="*/ 3547023 h 5182443"/>
              <a:gd name="connsiteX6" fmla="*/ 762695 w 12194382"/>
              <a:gd name="connsiteY6" fmla="*/ 4850671 h 5182443"/>
              <a:gd name="connsiteX7" fmla="*/ 0 w 12194382"/>
              <a:gd name="connsiteY7" fmla="*/ 4847509 h 5182443"/>
              <a:gd name="connsiteX8" fmla="*/ 2382 w 12194382"/>
              <a:gd name="connsiteY8" fmla="*/ 0 h 5182443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723"/>
              <a:gd name="connsiteY0" fmla="*/ 0 h 4854829"/>
              <a:gd name="connsiteX1" fmla="*/ 12194382 w 12194723"/>
              <a:gd name="connsiteY1" fmla="*/ 0 h 4854829"/>
              <a:gd name="connsiteX2" fmla="*/ 12194382 w 12194723"/>
              <a:gd name="connsiteY2" fmla="*/ 4854636 h 4854829"/>
              <a:gd name="connsiteX3" fmla="*/ 7623248 w 12194723"/>
              <a:gd name="connsiteY3" fmla="*/ 4843680 h 4854829"/>
              <a:gd name="connsiteX4" fmla="*/ 7620433 w 12194723"/>
              <a:gd name="connsiteY4" fmla="*/ 3543300 h 4854829"/>
              <a:gd name="connsiteX5" fmla="*/ 762115 w 12194723"/>
              <a:gd name="connsiteY5" fmla="*/ 3547023 h 4854829"/>
              <a:gd name="connsiteX6" fmla="*/ 762695 w 12194723"/>
              <a:gd name="connsiteY6" fmla="*/ 4850671 h 4854829"/>
              <a:gd name="connsiteX7" fmla="*/ 0 w 12194723"/>
              <a:gd name="connsiteY7" fmla="*/ 4847509 h 4854829"/>
              <a:gd name="connsiteX8" fmla="*/ 2382 w 12194723"/>
              <a:gd name="connsiteY8" fmla="*/ 0 h 485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723" h="4854829">
                <a:moveTo>
                  <a:pt x="2382" y="0"/>
                </a:moveTo>
                <a:lnTo>
                  <a:pt x="12194382" y="0"/>
                </a:lnTo>
                <a:cubicBezTo>
                  <a:pt x="12194382" y="1618212"/>
                  <a:pt x="12195150" y="4852730"/>
                  <a:pt x="12194382" y="4854636"/>
                </a:cubicBezTo>
                <a:cubicBezTo>
                  <a:pt x="12193614" y="4856542"/>
                  <a:pt x="7623176" y="4843704"/>
                  <a:pt x="7623248" y="4843680"/>
                </a:cubicBezTo>
                <a:cubicBezTo>
                  <a:pt x="7623320" y="4843656"/>
                  <a:pt x="7618248" y="3540554"/>
                  <a:pt x="7620433" y="3543300"/>
                </a:cubicBezTo>
                <a:cubicBezTo>
                  <a:pt x="7622618" y="3546046"/>
                  <a:pt x="3048221" y="3545782"/>
                  <a:pt x="762115" y="3547023"/>
                </a:cubicBezTo>
                <a:cubicBezTo>
                  <a:pt x="760398" y="3777370"/>
                  <a:pt x="763508" y="4852455"/>
                  <a:pt x="762695" y="4850671"/>
                </a:cubicBezTo>
                <a:cubicBezTo>
                  <a:pt x="761882" y="4848887"/>
                  <a:pt x="254232" y="4848563"/>
                  <a:pt x="0" y="4847509"/>
                </a:cubicBezTo>
                <a:lnTo>
                  <a:pt x="2382" y="0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6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760379" y="6462713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0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5500" y="4059936"/>
            <a:ext cx="5179738" cy="1047891"/>
          </a:xfrm>
          <a:noFill/>
        </p:spPr>
        <p:txBody>
          <a:bodyPr lIns="0" tIns="0" rIns="0"/>
          <a:lstStyle>
            <a:lvl1pPr>
              <a:lnSpc>
                <a:spcPct val="100000"/>
              </a:lnSpc>
              <a:defRPr sz="2400" b="0" kern="1200" cap="none" spc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5500" y="5120640"/>
            <a:ext cx="5179738" cy="372439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4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04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2175500" y="5666465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105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2175500" y="5923869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9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8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5" name="TextBox 14" descr="CONFIDENTIAL_TAG_0xFFEE">
            <a:extLst>
              <a:ext uri="{FF2B5EF4-FFF2-40B4-BE49-F238E27FC236}">
                <a16:creationId xmlns:a16="http://schemas.microsoft.com/office/drawing/2014/main" id="{CFB127A8-790F-4910-986D-2AAAABADAE33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3755712602"/>
      </p:ext>
    </p:extLst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orient="horz" pos="3058" userDrawn="1">
          <p15:clr>
            <a:srgbClr val="FBAE40"/>
          </p15:clr>
        </p15:guide>
        <p15:guide id="2" orient="horz" pos="223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2" y="0"/>
            <a:ext cx="12194723" cy="6857999"/>
          </a:xfrm>
          <a:custGeom>
            <a:avLst/>
            <a:gdLst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63913 w 12194723"/>
              <a:gd name="connsiteY5" fmla="*/ 763913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63913 w 12194723"/>
              <a:gd name="connsiteY9" fmla="*/ 763913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97906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3336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18431 w 12194723"/>
              <a:gd name="connsiteY7" fmla="*/ 6359075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4723" h="6857999">
                <a:moveTo>
                  <a:pt x="0" y="0"/>
                </a:moveTo>
                <a:lnTo>
                  <a:pt x="12194723" y="0"/>
                </a:lnTo>
                <a:lnTo>
                  <a:pt x="12194723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753155" y="3560901"/>
                </a:moveTo>
                <a:lnTo>
                  <a:pt x="763913" y="6359075"/>
                </a:lnTo>
                <a:lnTo>
                  <a:pt x="7622163" y="6355342"/>
                </a:lnTo>
                <a:cubicBezTo>
                  <a:pt x="7618577" y="5510947"/>
                  <a:pt x="7626189" y="4405296"/>
                  <a:pt x="7622603" y="3560901"/>
                </a:cubicBezTo>
                <a:lnTo>
                  <a:pt x="753155" y="3560901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2" name="Group 1"/>
          <p:cNvGrpSpPr/>
          <p:nvPr userDrawn="1"/>
        </p:nvGrpSpPr>
        <p:grpSpPr bwMode="gray">
          <a:xfrm>
            <a:off x="744114" y="3556002"/>
            <a:ext cx="6875879" cy="2803523"/>
            <a:chOff x="744114" y="3556002"/>
            <a:chExt cx="6875879" cy="2803523"/>
          </a:xfrm>
        </p:grpSpPr>
        <p:sp>
          <p:nvSpPr>
            <p:cNvPr id="113" name="Rectangle 112"/>
            <p:cNvSpPr/>
            <p:nvPr userDrawn="1"/>
          </p:nvSpPr>
          <p:spPr bwMode="gray">
            <a:xfrm>
              <a:off x="761993" y="3556002"/>
              <a:ext cx="6858000" cy="2803523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0" name="Rectangle 109"/>
            <p:cNvSpPr/>
            <p:nvPr userDrawn="1"/>
          </p:nvSpPr>
          <p:spPr bwMode="gray">
            <a:xfrm>
              <a:off x="2175500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1" name="Picture 110" descr="PECTEN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44114" y="3678108"/>
              <a:ext cx="1465237" cy="1465237"/>
            </a:xfrm>
            <a:prstGeom prst="rect">
              <a:avLst/>
            </a:prstGeom>
          </p:spPr>
        </p:pic>
      </p:grpSp>
      <p:sp>
        <p:nvSpPr>
          <p:cNvPr id="106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760379" y="6462713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0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5500" y="4059936"/>
            <a:ext cx="5179738" cy="1047891"/>
          </a:xfrm>
          <a:noFill/>
        </p:spPr>
        <p:txBody>
          <a:bodyPr lIns="0" tIns="0" rIns="0"/>
          <a:lstStyle>
            <a:lvl1pPr>
              <a:lnSpc>
                <a:spcPct val="100000"/>
              </a:lnSpc>
              <a:defRPr sz="2400" b="0" kern="1200" cap="none" spc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5500" y="5120640"/>
            <a:ext cx="5179738" cy="372439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4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04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2175500" y="5666465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105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2175500" y="5923869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9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8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5" name="TextBox 14" descr="CONFIDENTIAL_TAG_0xFFEE">
            <a:extLst>
              <a:ext uri="{FF2B5EF4-FFF2-40B4-BE49-F238E27FC236}">
                <a16:creationId xmlns:a16="http://schemas.microsoft.com/office/drawing/2014/main" id="{6DE8E7E7-4083-4791-A22A-6A235FA0369B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2590869577"/>
      </p:ext>
    </p:extLst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orient="horz" pos="3058">
          <p15:clr>
            <a:srgbClr val="FBAE40"/>
          </p15:clr>
        </p15:guide>
        <p15:guide id="2" orient="horz" pos="223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1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2000"/>
            </a:lvl1pPr>
            <a:lvl2pPr marL="277200" indent="-277200" defTabSz="357708">
              <a:lnSpc>
                <a:spcPct val="140000"/>
              </a:lnSpc>
              <a:spcBef>
                <a:spcPts val="0"/>
              </a:spcBef>
              <a:defRPr sz="2000"/>
            </a:lvl2pPr>
            <a:lvl3pPr marL="522000" indent="-2520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2000"/>
            </a:lvl3pPr>
            <a:lvl4pPr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2000"/>
            </a:lvl4pPr>
            <a:lvl5pPr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5pPr>
            <a:lvl6pPr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DC1CD034-2522-455B-9293-65DBA9A47843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81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1" y="0"/>
            <a:ext cx="12194382" cy="6858000"/>
          </a:xfrm>
          <a:custGeom>
            <a:avLst/>
            <a:gdLst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63913 w 12194723"/>
              <a:gd name="connsiteY5" fmla="*/ 763913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63913 w 12194723"/>
              <a:gd name="connsiteY9" fmla="*/ 763913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97906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3336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18431 w 12194723"/>
              <a:gd name="connsiteY7" fmla="*/ 6359075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482698 w 12194723"/>
              <a:gd name="connsiteY5" fmla="*/ 482850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482698 w 12194723"/>
              <a:gd name="connsiteY9" fmla="*/ 48285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7622163 w 12194723"/>
              <a:gd name="connsiteY7" fmla="*/ 6355342 h 6857999"/>
              <a:gd name="connsiteX8" fmla="*/ 1788474 w 12194723"/>
              <a:gd name="connsiteY8" fmla="*/ 508608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63833 w 12194723"/>
              <a:gd name="connsiteY8" fmla="*/ 5061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96313 w 12194723"/>
              <a:gd name="connsiteY8" fmla="*/ 486123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66332 w 12194723"/>
              <a:gd name="connsiteY8" fmla="*/ 381191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6445 w 12194723"/>
              <a:gd name="connsiteY8" fmla="*/ 558575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6109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36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36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53965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4 w 12194723"/>
              <a:gd name="connsiteY8" fmla="*/ 503609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5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4723" h="6857999">
                <a:moveTo>
                  <a:pt x="0" y="0"/>
                </a:moveTo>
                <a:lnTo>
                  <a:pt x="12194723" y="0"/>
                </a:lnTo>
                <a:lnTo>
                  <a:pt x="12194723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508891" y="511425"/>
                </a:moveTo>
                <a:cubicBezTo>
                  <a:pt x="509626" y="566329"/>
                  <a:pt x="510362" y="528366"/>
                  <a:pt x="511097" y="583270"/>
                </a:cubicBezTo>
                <a:lnTo>
                  <a:pt x="1774181" y="585272"/>
                </a:lnTo>
                <a:cubicBezTo>
                  <a:pt x="1771177" y="584735"/>
                  <a:pt x="1784691" y="508891"/>
                  <a:pt x="1769076" y="508490"/>
                </a:cubicBezTo>
                <a:cubicBezTo>
                  <a:pt x="1753461" y="508089"/>
                  <a:pt x="928953" y="510447"/>
                  <a:pt x="508891" y="511425"/>
                </a:cubicBezTo>
                <a:close/>
              </a:path>
            </a:pathLst>
          </a:custGeom>
          <a:noFill/>
          <a:ln w="317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1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2000"/>
            </a:lvl1pPr>
            <a:lvl2pPr marL="277200" indent="-277200" defTabSz="357708">
              <a:lnSpc>
                <a:spcPct val="140000"/>
              </a:lnSpc>
              <a:spcBef>
                <a:spcPts val="0"/>
              </a:spcBef>
              <a:defRPr sz="2000"/>
            </a:lvl2pPr>
            <a:lvl3pPr marL="522000" indent="-2520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2000"/>
            </a:lvl3pPr>
            <a:lvl4pPr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2000"/>
            </a:lvl4pPr>
            <a:lvl5pPr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5pPr>
            <a:lvl6pPr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9" name="TextBox 8" descr="CONFIDENTIAL_TAG_0xFFEE">
            <a:extLst>
              <a:ext uri="{FF2B5EF4-FFF2-40B4-BE49-F238E27FC236}">
                <a16:creationId xmlns:a16="http://schemas.microsoft.com/office/drawing/2014/main" id="{DF23928B-1E39-4CAD-BF01-F14613F46EA7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194005781"/>
      </p:ext>
    </p:extLst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81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2 Lin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2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2000"/>
            </a:lvl1pPr>
            <a:lvl2pPr marL="277200" indent="-277200" defTabSz="357708">
              <a:lnSpc>
                <a:spcPct val="140000"/>
              </a:lnSpc>
              <a:spcBef>
                <a:spcPts val="0"/>
              </a:spcBef>
              <a:defRPr sz="2000"/>
            </a:lvl2pPr>
            <a:lvl3pPr marL="522000" indent="-2520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2000"/>
            </a:lvl3pPr>
            <a:lvl4pPr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2000"/>
            </a:lvl4pPr>
            <a:lvl5pPr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5pPr>
            <a:lvl6pPr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01E3A213-F682-439F-82CB-78C8EC5EC18E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ig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sz="2400" b="1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2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600"/>
            </a:lvl1pPr>
            <a:lvl2pPr marL="215900" indent="-215900" defTabSz="357708">
              <a:lnSpc>
                <a:spcPct val="140000"/>
              </a:lnSpc>
              <a:spcBef>
                <a:spcPts val="0"/>
              </a:spcBef>
              <a:defRPr sz="1600"/>
            </a:lvl2pPr>
            <a:lvl3pPr marL="411163" indent="-195263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600"/>
            </a:lvl3pPr>
            <a:lvl4pPr marL="596900" indent="-185738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600"/>
            </a:lvl4pPr>
            <a:lvl5pPr marL="766763" indent="-155575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tabLst/>
              <a:defRPr sz="1400"/>
            </a:lvl5pPr>
            <a:lvl6pPr marL="914400" indent="-144463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6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50F620B7-5494-4510-9437-C99A925E827C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16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2400" b="1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3"/>
          </p:nvPr>
        </p:nvSpPr>
        <p:spPr>
          <a:xfrm>
            <a:off x="6215064" y="1528764"/>
            <a:ext cx="5464174" cy="4830761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/>
            </a:lvl1pPr>
            <a:lvl2pPr marL="277200" indent="-2772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2000"/>
            </a:lvl2pPr>
            <a:lvl3pPr marL="522000" indent="-2520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3pPr>
            <a:lvl4pPr marL="756000" indent="-2412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4pPr>
            <a:lvl5pPr marL="964800" indent="-21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5pPr>
            <a:lvl6pPr marL="1144800" indent="-1800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/>
            </a:lvl1pPr>
            <a:lvl2pPr marL="277200" indent="-2772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2000"/>
            </a:lvl2pPr>
            <a:lvl3pPr marL="522000" indent="-252000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3pPr>
            <a:lvl4pPr marL="756000" indent="-241294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4pPr>
            <a:lvl5pPr marL="964800" indent="-21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5pPr>
            <a:lvl6pPr marL="1144800" indent="-1800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6A4CF995-0A2E-425E-8F27-6E9249221774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65" userDrawn="1">
          <p15:clr>
            <a:srgbClr val="FBAE40"/>
          </p15:clr>
        </p15:guide>
        <p15:guide id="3" pos="391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2 Lin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US" sz="2400" b="1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3"/>
          </p:nvPr>
        </p:nvSpPr>
        <p:spPr>
          <a:xfrm>
            <a:off x="6215064" y="1528764"/>
            <a:ext cx="5464174" cy="4830761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/>
            </a:lvl1pPr>
            <a:lvl2pPr marL="277200" indent="-2772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2000"/>
            </a:lvl2pPr>
            <a:lvl3pPr marL="522000" indent="-2520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3pPr>
            <a:lvl4pPr marL="756000" indent="-2412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4pPr>
            <a:lvl5pPr marL="964800" indent="-21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5pPr>
            <a:lvl6pPr marL="1144800" indent="-1800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/>
            </a:lvl1pPr>
            <a:lvl2pPr marL="277200" indent="-2772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2000"/>
            </a:lvl2pPr>
            <a:lvl3pPr marL="522000" indent="-252000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3pPr>
            <a:lvl4pPr marL="756000" indent="-241294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2000"/>
            </a:lvl4pPr>
            <a:lvl5pPr marL="964800" indent="-21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5pPr>
            <a:lvl6pPr marL="1144800" indent="-1800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6A0B8D4B-2D1A-4E34-831D-8A50816FD459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ig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US" sz="2400" b="1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3"/>
          </p:nvPr>
        </p:nvSpPr>
        <p:spPr>
          <a:xfrm>
            <a:off x="6215063" y="1528764"/>
            <a:ext cx="5464175" cy="4830762"/>
          </a:xfrm>
        </p:spPr>
        <p:txBody>
          <a:bodyPr/>
          <a:lstStyle>
            <a:lvl1pPr marL="0" indent="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/>
            </a:lvl1pPr>
            <a:lvl2pPr marL="216000" indent="-2160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600"/>
            </a:lvl2pPr>
            <a:lvl3pPr marL="410400" indent="-194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600"/>
            </a:lvl3pPr>
            <a:lvl4pPr marL="597600" indent="-1872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600"/>
            </a:lvl4pPr>
            <a:lvl5pPr marL="766800" indent="-1548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5pPr>
            <a:lvl6pPr marL="914400" indent="-1440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tabLst/>
              <a:defRPr sz="12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600"/>
            </a:lvl1pPr>
            <a:lvl2pPr marL="216000" indent="-21600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600"/>
            </a:lvl2pPr>
            <a:lvl3pPr marL="410400" indent="-194400">
              <a:lnSpc>
                <a:spcPct val="14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600"/>
            </a:lvl3pPr>
            <a:lvl4pPr marL="597600" indent="-187200">
              <a:lnSpc>
                <a:spcPct val="14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600"/>
            </a:lvl4pPr>
            <a:lvl5pPr marL="766800" indent="-1548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5pPr>
            <a:lvl6pPr marL="914400" indent="-1440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5C611DB9-259B-4338-BBC9-CB6FEA7718E1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ontent Placeholder 51"/>
          <p:cNvSpPr>
            <a:spLocks noGrp="1"/>
          </p:cNvSpPr>
          <p:nvPr>
            <p:ph sz="quarter" idx="29" hasCustomPrompt="1"/>
          </p:nvPr>
        </p:nvSpPr>
        <p:spPr>
          <a:xfrm>
            <a:off x="509312" y="6201069"/>
            <a:ext cx="5543051" cy="158455"/>
          </a:xfrm>
        </p:spPr>
        <p:txBody>
          <a:bodyPr wrap="square">
            <a:noAutofit/>
          </a:bodyPr>
          <a:lstStyle>
            <a:lvl1pPr>
              <a:defRPr sz="9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EDIT SOURCE</a:t>
            </a:r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7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GB" sz="2400" b="1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9" name="Content Placeholder 51"/>
          <p:cNvSpPr>
            <a:spLocks noGrp="1"/>
          </p:cNvSpPr>
          <p:nvPr>
            <p:ph sz="quarter" idx="45" hasCustomPrompt="1"/>
          </p:nvPr>
        </p:nvSpPr>
        <p:spPr>
          <a:xfrm>
            <a:off x="508000" y="4199574"/>
            <a:ext cx="5468938" cy="25635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40" name="Content Placeholder 51"/>
          <p:cNvSpPr>
            <a:spLocks noGrp="1"/>
          </p:cNvSpPr>
          <p:nvPr>
            <p:ph sz="quarter" idx="46" hasCustomPrompt="1"/>
          </p:nvPr>
        </p:nvSpPr>
        <p:spPr>
          <a:xfrm>
            <a:off x="508000" y="3864611"/>
            <a:ext cx="5468938" cy="293029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508000" y="4141370"/>
            <a:ext cx="5468938" cy="941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hart Placeholder 16"/>
          <p:cNvSpPr>
            <a:spLocks noGrp="1"/>
          </p:cNvSpPr>
          <p:nvPr>
            <p:ph type="chart" sz="quarter" idx="47"/>
          </p:nvPr>
        </p:nvSpPr>
        <p:spPr>
          <a:xfrm>
            <a:off x="508000" y="4456229"/>
            <a:ext cx="5468938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nl-NL" dirty="0"/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508000" y="5966640"/>
            <a:ext cx="5468938" cy="18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51"/>
          <p:cNvSpPr>
            <a:spLocks noGrp="1"/>
          </p:cNvSpPr>
          <p:nvPr>
            <p:ph sz="quarter" idx="54" hasCustomPrompt="1"/>
          </p:nvPr>
        </p:nvSpPr>
        <p:spPr>
          <a:xfrm>
            <a:off x="508000" y="1863726"/>
            <a:ext cx="5468938" cy="25635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00" name="Content Placeholder 51"/>
          <p:cNvSpPr>
            <a:spLocks noGrp="1"/>
          </p:cNvSpPr>
          <p:nvPr>
            <p:ph sz="quarter" idx="55" hasCustomPrompt="1"/>
          </p:nvPr>
        </p:nvSpPr>
        <p:spPr>
          <a:xfrm>
            <a:off x="508000" y="1528763"/>
            <a:ext cx="5468938" cy="293029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01" name="Straight Connector 100"/>
          <p:cNvCxnSpPr/>
          <p:nvPr userDrawn="1"/>
        </p:nvCxnSpPr>
        <p:spPr>
          <a:xfrm>
            <a:off x="508000" y="1805522"/>
            <a:ext cx="5468938" cy="941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hart Placeholder 16"/>
          <p:cNvSpPr>
            <a:spLocks noGrp="1"/>
          </p:cNvSpPr>
          <p:nvPr>
            <p:ph type="chart" sz="quarter" idx="56"/>
          </p:nvPr>
        </p:nvSpPr>
        <p:spPr>
          <a:xfrm>
            <a:off x="508000" y="2120382"/>
            <a:ext cx="5468938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nl-NL" dirty="0"/>
          </a:p>
        </p:txBody>
      </p:sp>
      <p:cxnSp>
        <p:nvCxnSpPr>
          <p:cNvPr id="103" name="Straight Connector 102"/>
          <p:cNvCxnSpPr/>
          <p:nvPr userDrawn="1"/>
        </p:nvCxnSpPr>
        <p:spPr>
          <a:xfrm flipV="1">
            <a:off x="508000" y="3732357"/>
            <a:ext cx="5468938" cy="18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ontent Placeholder 51"/>
          <p:cNvSpPr>
            <a:spLocks noGrp="1"/>
          </p:cNvSpPr>
          <p:nvPr>
            <p:ph sz="quarter" idx="57" hasCustomPrompt="1"/>
          </p:nvPr>
        </p:nvSpPr>
        <p:spPr>
          <a:xfrm>
            <a:off x="6215063" y="4199574"/>
            <a:ext cx="5464175" cy="25635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05" name="Content Placeholder 51"/>
          <p:cNvSpPr>
            <a:spLocks noGrp="1"/>
          </p:cNvSpPr>
          <p:nvPr>
            <p:ph sz="quarter" idx="58" hasCustomPrompt="1"/>
          </p:nvPr>
        </p:nvSpPr>
        <p:spPr>
          <a:xfrm>
            <a:off x="6215063" y="3864611"/>
            <a:ext cx="5464175" cy="293029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06" name="Straight Connector 105"/>
          <p:cNvCxnSpPr/>
          <p:nvPr userDrawn="1"/>
        </p:nvCxnSpPr>
        <p:spPr>
          <a:xfrm>
            <a:off x="6215063" y="4141387"/>
            <a:ext cx="5464175" cy="914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hart Placeholder 16"/>
          <p:cNvSpPr>
            <a:spLocks noGrp="1"/>
          </p:cNvSpPr>
          <p:nvPr>
            <p:ph type="chart" sz="quarter" idx="59"/>
          </p:nvPr>
        </p:nvSpPr>
        <p:spPr>
          <a:xfrm>
            <a:off x="6215063" y="4456229"/>
            <a:ext cx="5464175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nl-NL" dirty="0"/>
          </a:p>
        </p:txBody>
      </p:sp>
      <p:cxnSp>
        <p:nvCxnSpPr>
          <p:cNvPr id="108" name="Straight Connector 107"/>
          <p:cNvCxnSpPr/>
          <p:nvPr userDrawn="1"/>
        </p:nvCxnSpPr>
        <p:spPr>
          <a:xfrm flipV="1">
            <a:off x="6215063" y="5966657"/>
            <a:ext cx="5464175" cy="1829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Content Placeholder 51"/>
          <p:cNvSpPr>
            <a:spLocks noGrp="1"/>
          </p:cNvSpPr>
          <p:nvPr>
            <p:ph sz="quarter" idx="60" hasCustomPrompt="1"/>
          </p:nvPr>
        </p:nvSpPr>
        <p:spPr>
          <a:xfrm>
            <a:off x="6215063" y="1863726"/>
            <a:ext cx="5464175" cy="25635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10" name="Content Placeholder 51"/>
          <p:cNvSpPr>
            <a:spLocks noGrp="1"/>
          </p:cNvSpPr>
          <p:nvPr>
            <p:ph sz="quarter" idx="61" hasCustomPrompt="1"/>
          </p:nvPr>
        </p:nvSpPr>
        <p:spPr>
          <a:xfrm>
            <a:off x="6215063" y="1528763"/>
            <a:ext cx="5464175" cy="293029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11" name="Straight Connector 110"/>
          <p:cNvCxnSpPr/>
          <p:nvPr userDrawn="1"/>
        </p:nvCxnSpPr>
        <p:spPr>
          <a:xfrm>
            <a:off x="6215063" y="1805539"/>
            <a:ext cx="5464175" cy="914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Chart Placeholder 16"/>
          <p:cNvSpPr>
            <a:spLocks noGrp="1"/>
          </p:cNvSpPr>
          <p:nvPr>
            <p:ph type="chart" sz="quarter" idx="62"/>
          </p:nvPr>
        </p:nvSpPr>
        <p:spPr>
          <a:xfrm>
            <a:off x="6215063" y="2120382"/>
            <a:ext cx="5464175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  <a:endParaRPr lang="nl-NL" dirty="0"/>
          </a:p>
        </p:txBody>
      </p:sp>
      <p:cxnSp>
        <p:nvCxnSpPr>
          <p:cNvPr id="113" name="Straight Connector 112"/>
          <p:cNvCxnSpPr/>
          <p:nvPr userDrawn="1"/>
        </p:nvCxnSpPr>
        <p:spPr>
          <a:xfrm>
            <a:off x="6089108" y="3730543"/>
            <a:ext cx="5265195" cy="244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36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27" name="TextBox 26" descr="CONFIDENTIAL_TAG_0xFFEE">
            <a:extLst>
              <a:ext uri="{FF2B5EF4-FFF2-40B4-BE49-F238E27FC236}">
                <a16:creationId xmlns:a16="http://schemas.microsoft.com/office/drawing/2014/main" id="{9449C20E-E40E-41CF-B5BC-FF2E7CD28D17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 bwMode="gray">
          <a:xfrm>
            <a:off x="1" y="4313784"/>
            <a:ext cx="12192000" cy="254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 userDrawn="1"/>
        </p:nvSpPr>
        <p:spPr bwMode="gray">
          <a:xfrm>
            <a:off x="761993" y="1524000"/>
            <a:ext cx="1269984" cy="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63200" y="2636980"/>
            <a:ext cx="6397451" cy="13620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763200" y="1696947"/>
            <a:ext cx="6397451" cy="8212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0" cap="none" baseline="0">
                <a:solidFill>
                  <a:schemeClr val="tx1"/>
                </a:solidFill>
                <a:latin typeface="+mj-lt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02833" y="1924112"/>
            <a:ext cx="4274842" cy="2930523"/>
          </a:xfrm>
          <a:prstGeom prst="rect">
            <a:avLst/>
          </a:prstGeom>
        </p:spPr>
        <p:txBody>
          <a:bodyPr lIns="0" tIns="0" rIns="0" bIns="0"/>
          <a:lstStyle>
            <a:lvl1pPr marL="0" algn="r" defTabSz="1219170" rtl="0" eaLnBrk="1" latinLnBrk="0" hangingPunct="1">
              <a:lnSpc>
                <a:spcPct val="100000"/>
              </a:lnSpc>
              <a:buClr>
                <a:srgbClr val="DD1D21"/>
              </a:buClr>
              <a:buSzPct val="85000"/>
              <a:buNone/>
              <a:tabLst>
                <a:tab pos="1081088" algn="l"/>
              </a:tabLst>
              <a:defRPr lang="en-GB" sz="20000" kern="10000" spc="-1000" baseline="0" dirty="0">
                <a:ln w="3175">
                  <a:noFill/>
                </a:ln>
                <a:solidFill>
                  <a:schemeClr val="accent1"/>
                </a:solidFill>
                <a:latin typeface="Futura Bold"/>
                <a:ea typeface="Arial" charset="0"/>
                <a:cs typeface="Futura Bold"/>
              </a:defRPr>
            </a:lvl1pPr>
          </a:lstStyle>
          <a:p>
            <a:pPr lvl="0"/>
            <a:r>
              <a:rPr lang="en-GB" dirty="0"/>
              <a:t>0.0</a:t>
            </a:r>
          </a:p>
        </p:txBody>
      </p:sp>
      <p:sp>
        <p:nvSpPr>
          <p:cNvPr id="14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5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1" name="TextBox 10" descr="CONFIDENTIAL_TAG_0xFFEE">
            <a:extLst>
              <a:ext uri="{FF2B5EF4-FFF2-40B4-BE49-F238E27FC236}">
                <a16:creationId xmlns:a16="http://schemas.microsoft.com/office/drawing/2014/main" id="{74E35681-F402-41B2-A300-58ABD7DB785F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 bwMode="gray">
          <a:xfrm>
            <a:off x="761993" y="3556002"/>
            <a:ext cx="6858000" cy="2540001"/>
            <a:chOff x="761993" y="3556002"/>
            <a:chExt cx="6858000" cy="2540001"/>
          </a:xfrm>
        </p:grpSpPr>
        <p:sp>
          <p:nvSpPr>
            <p:cNvPr id="16" name="Rectangle 15"/>
            <p:cNvSpPr/>
            <p:nvPr userDrawn="1"/>
          </p:nvSpPr>
          <p:spPr bwMode="gray">
            <a:xfrm>
              <a:off x="761993" y="3556002"/>
              <a:ext cx="6858000" cy="2540001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Rectangle 27"/>
            <p:cNvSpPr/>
            <p:nvPr userDrawn="1"/>
          </p:nvSpPr>
          <p:spPr bwMode="gray">
            <a:xfrm>
              <a:off x="1145875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 userDrawn="1"/>
        </p:nvSpPr>
        <p:spPr bwMode="white">
          <a:xfrm>
            <a:off x="501606" y="488935"/>
            <a:ext cx="1311092" cy="1188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2" y="1"/>
            <a:ext cx="12194723" cy="4866892"/>
          </a:xfrm>
          <a:custGeom>
            <a:avLst/>
            <a:gdLst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0 w 12192000"/>
              <a:gd name="connsiteY3" fmla="*/ 4854636 h 4854636"/>
              <a:gd name="connsiteX4" fmla="*/ 0 w 12192000"/>
              <a:gd name="connsiteY4" fmla="*/ 0 h 4854636"/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592282 w 12192000"/>
              <a:gd name="connsiteY3" fmla="*/ 4842164 h 4854636"/>
              <a:gd name="connsiteX4" fmla="*/ 0 w 12192000"/>
              <a:gd name="connsiteY4" fmla="*/ 4854636 h 4854636"/>
              <a:gd name="connsiteX5" fmla="*/ 0 w 12192000"/>
              <a:gd name="connsiteY5" fmla="*/ 0 h 485463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592282 w 12192000"/>
              <a:gd name="connsiteY3" fmla="*/ 4842164 h 4888026"/>
              <a:gd name="connsiteX4" fmla="*/ 0 w 12192000"/>
              <a:gd name="connsiteY4" fmla="*/ 4854636 h 4888026"/>
              <a:gd name="connsiteX5" fmla="*/ 0 w 12192000"/>
              <a:gd name="connsiteY5" fmla="*/ 0 h 488802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841664 w 12192000"/>
              <a:gd name="connsiteY3" fmla="*/ 2909455 h 4888026"/>
              <a:gd name="connsiteX4" fmla="*/ 592282 w 12192000"/>
              <a:gd name="connsiteY4" fmla="*/ 4842164 h 4888026"/>
              <a:gd name="connsiteX5" fmla="*/ 0 w 12192000"/>
              <a:gd name="connsiteY5" fmla="*/ 4854636 h 4888026"/>
              <a:gd name="connsiteX6" fmla="*/ 0 w 12192000"/>
              <a:gd name="connsiteY6" fmla="*/ 0 h 4888026"/>
              <a:gd name="connsiteX0" fmla="*/ 0 w 12192000"/>
              <a:gd name="connsiteY0" fmla="*/ 0 h 4982265"/>
              <a:gd name="connsiteX1" fmla="*/ 12192000 w 12192000"/>
              <a:gd name="connsiteY1" fmla="*/ 0 h 4982265"/>
              <a:gd name="connsiteX2" fmla="*/ 12192000 w 12192000"/>
              <a:gd name="connsiteY2" fmla="*/ 4854636 h 4982265"/>
              <a:gd name="connsiteX3" fmla="*/ 7606145 w 12192000"/>
              <a:gd name="connsiteY3" fmla="*/ 3543300 h 4982265"/>
              <a:gd name="connsiteX4" fmla="*/ 841664 w 12192000"/>
              <a:gd name="connsiteY4" fmla="*/ 2909455 h 4982265"/>
              <a:gd name="connsiteX5" fmla="*/ 592282 w 12192000"/>
              <a:gd name="connsiteY5" fmla="*/ 4842164 h 4982265"/>
              <a:gd name="connsiteX6" fmla="*/ 0 w 12192000"/>
              <a:gd name="connsiteY6" fmla="*/ 4854636 h 4982265"/>
              <a:gd name="connsiteX7" fmla="*/ 0 w 12192000"/>
              <a:gd name="connsiteY7" fmla="*/ 0 h 4982265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592282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61702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6071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48146 w 12192000"/>
              <a:gd name="connsiteY5" fmla="*/ 3564082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7795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872233 w 12194382"/>
              <a:gd name="connsiteY6" fmla="*/ 4872048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45920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82443"/>
              <a:gd name="connsiteX1" fmla="*/ 12194382 w 12194382"/>
              <a:gd name="connsiteY1" fmla="*/ 0 h 5182443"/>
              <a:gd name="connsiteX2" fmla="*/ 12194382 w 12194382"/>
              <a:gd name="connsiteY2" fmla="*/ 4854636 h 5182443"/>
              <a:gd name="connsiteX3" fmla="*/ 7623248 w 12194382"/>
              <a:gd name="connsiteY3" fmla="*/ 4843680 h 5182443"/>
              <a:gd name="connsiteX4" fmla="*/ 7620433 w 12194382"/>
              <a:gd name="connsiteY4" fmla="*/ 3543300 h 5182443"/>
              <a:gd name="connsiteX5" fmla="*/ 762115 w 12194382"/>
              <a:gd name="connsiteY5" fmla="*/ 3547023 h 5182443"/>
              <a:gd name="connsiteX6" fmla="*/ 762695 w 12194382"/>
              <a:gd name="connsiteY6" fmla="*/ 4850671 h 5182443"/>
              <a:gd name="connsiteX7" fmla="*/ 0 w 12194382"/>
              <a:gd name="connsiteY7" fmla="*/ 4847509 h 5182443"/>
              <a:gd name="connsiteX8" fmla="*/ 2382 w 12194382"/>
              <a:gd name="connsiteY8" fmla="*/ 0 h 5182443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723"/>
              <a:gd name="connsiteY0" fmla="*/ 0 h 4854829"/>
              <a:gd name="connsiteX1" fmla="*/ 12194382 w 12194723"/>
              <a:gd name="connsiteY1" fmla="*/ 0 h 4854829"/>
              <a:gd name="connsiteX2" fmla="*/ 12194382 w 12194723"/>
              <a:gd name="connsiteY2" fmla="*/ 4854636 h 4854829"/>
              <a:gd name="connsiteX3" fmla="*/ 7623248 w 12194723"/>
              <a:gd name="connsiteY3" fmla="*/ 4843680 h 4854829"/>
              <a:gd name="connsiteX4" fmla="*/ 7620433 w 12194723"/>
              <a:gd name="connsiteY4" fmla="*/ 3543300 h 4854829"/>
              <a:gd name="connsiteX5" fmla="*/ 762115 w 12194723"/>
              <a:gd name="connsiteY5" fmla="*/ 3547023 h 4854829"/>
              <a:gd name="connsiteX6" fmla="*/ 762695 w 12194723"/>
              <a:gd name="connsiteY6" fmla="*/ 4850671 h 4854829"/>
              <a:gd name="connsiteX7" fmla="*/ 0 w 12194723"/>
              <a:gd name="connsiteY7" fmla="*/ 4847509 h 4854829"/>
              <a:gd name="connsiteX8" fmla="*/ 2382 w 12194723"/>
              <a:gd name="connsiteY8" fmla="*/ 0 h 485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723" h="4854829">
                <a:moveTo>
                  <a:pt x="2382" y="0"/>
                </a:moveTo>
                <a:lnTo>
                  <a:pt x="12194382" y="0"/>
                </a:lnTo>
                <a:cubicBezTo>
                  <a:pt x="12194382" y="1618212"/>
                  <a:pt x="12195150" y="4852730"/>
                  <a:pt x="12194382" y="4854636"/>
                </a:cubicBezTo>
                <a:cubicBezTo>
                  <a:pt x="12193614" y="4856542"/>
                  <a:pt x="7623176" y="4843704"/>
                  <a:pt x="7623248" y="4843680"/>
                </a:cubicBezTo>
                <a:cubicBezTo>
                  <a:pt x="7623320" y="4843656"/>
                  <a:pt x="7618248" y="3540554"/>
                  <a:pt x="7620433" y="3543300"/>
                </a:cubicBezTo>
                <a:cubicBezTo>
                  <a:pt x="7622618" y="3546046"/>
                  <a:pt x="3048221" y="3545782"/>
                  <a:pt x="762115" y="3547023"/>
                </a:cubicBezTo>
                <a:cubicBezTo>
                  <a:pt x="760398" y="3777370"/>
                  <a:pt x="763508" y="4852455"/>
                  <a:pt x="762695" y="4850671"/>
                </a:cubicBezTo>
                <a:cubicBezTo>
                  <a:pt x="761882" y="4848887"/>
                  <a:pt x="254232" y="4848563"/>
                  <a:pt x="0" y="4847509"/>
                </a:cubicBezTo>
                <a:lnTo>
                  <a:pt x="2382" y="0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5875" y="4028766"/>
            <a:ext cx="6177756" cy="865472"/>
          </a:xfrm>
          <a:noFill/>
        </p:spPr>
        <p:txBody>
          <a:bodyPr lIns="0" tIns="0" rIns="0"/>
          <a:lstStyle>
            <a:lvl1pPr>
              <a:defRPr sz="2400" kern="1200" cap="none" spc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5875" y="5092242"/>
            <a:ext cx="6177756" cy="770676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lang="en-GB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2" name="TextBox 11" descr="CONFIDENTIAL_TAG_0xFFEE">
            <a:extLst>
              <a:ext uri="{FF2B5EF4-FFF2-40B4-BE49-F238E27FC236}">
                <a16:creationId xmlns:a16="http://schemas.microsoft.com/office/drawing/2014/main" id="{25A1818D-00BA-4445-9BFD-74D82985E9F9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2291707099"/>
      </p:ext>
    </p:extLst>
  </p:cSld>
  <p:clrMapOvr>
    <a:masterClrMapping/>
  </p:clrMapOvr>
  <p:transition/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US" sz="2400" b="0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7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A1193B77-5535-4989-AC3D-1F4708865E91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2 Lin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US" sz="2400" b="0" kern="1200" cap="none" baseline="0" noProof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4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54D43852-1378-4211-932A-59C892FF5B5A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-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1" y="0"/>
            <a:ext cx="12194382" cy="68580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4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3180" y="1438480"/>
            <a:ext cx="11166562" cy="2861742"/>
          </a:xfrm>
        </p:spPr>
        <p:txBody>
          <a:bodyPr/>
          <a:lstStyle>
            <a:lvl1pPr>
              <a:lnSpc>
                <a:spcPct val="110000"/>
              </a:lnSpc>
              <a:defRPr lang="en-US" sz="3400" b="1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6EF0C93E-36DB-4E83-9943-753766E0492C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1313662350"/>
      </p:ext>
    </p:extLst>
  </p:cSld>
  <p:clrMapOvr>
    <a:masterClrMapping/>
  </p:clrMapOvr>
  <p:transition/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 bwMode="gray">
          <a:xfrm>
            <a:off x="1" y="4313784"/>
            <a:ext cx="12192000" cy="254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 bwMode="gray">
          <a:xfrm>
            <a:off x="761993" y="1524000"/>
            <a:ext cx="1269984" cy="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63200" y="2636980"/>
            <a:ext cx="5187472" cy="13620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763200" y="1696947"/>
            <a:ext cx="6375761" cy="8212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0" cap="none" baseline="0">
                <a:solidFill>
                  <a:schemeClr val="tx1"/>
                </a:solidFill>
                <a:latin typeface="+mj-lt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27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2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grpSp>
        <p:nvGrpSpPr>
          <p:cNvPr id="31" name="Group 30"/>
          <p:cNvGrpSpPr/>
          <p:nvPr userDrawn="1"/>
        </p:nvGrpSpPr>
        <p:grpSpPr bwMode="gray">
          <a:xfrm>
            <a:off x="6450013" y="2557463"/>
            <a:ext cx="5197475" cy="1917700"/>
            <a:chOff x="6450013" y="2557463"/>
            <a:chExt cx="5197475" cy="1917700"/>
          </a:xfrm>
        </p:grpSpPr>
        <p:sp>
          <p:nvSpPr>
            <p:cNvPr id="32" name="Freeform 6"/>
            <p:cNvSpPr>
              <a:spLocks noEditPoints="1"/>
            </p:cNvSpPr>
            <p:nvPr userDrawn="1"/>
          </p:nvSpPr>
          <p:spPr bwMode="gray">
            <a:xfrm>
              <a:off x="6450013" y="2557463"/>
              <a:ext cx="2005013" cy="1917700"/>
            </a:xfrm>
            <a:custGeom>
              <a:avLst/>
              <a:gdLst>
                <a:gd name="T0" fmla="*/ 274 w 346"/>
                <a:gd name="T1" fmla="*/ 331 h 331"/>
                <a:gd name="T2" fmla="*/ 250 w 346"/>
                <a:gd name="T3" fmla="*/ 302 h 331"/>
                <a:gd name="T4" fmla="*/ 167 w 346"/>
                <a:gd name="T5" fmla="*/ 322 h 331"/>
                <a:gd name="T6" fmla="*/ 0 w 346"/>
                <a:gd name="T7" fmla="*/ 156 h 331"/>
                <a:gd name="T8" fmla="*/ 167 w 346"/>
                <a:gd name="T9" fmla="*/ 0 h 331"/>
                <a:gd name="T10" fmla="*/ 334 w 346"/>
                <a:gd name="T11" fmla="*/ 162 h 331"/>
                <a:gd name="T12" fmla="*/ 295 w 346"/>
                <a:gd name="T13" fmla="*/ 268 h 331"/>
                <a:gd name="T14" fmla="*/ 346 w 346"/>
                <a:gd name="T15" fmla="*/ 320 h 331"/>
                <a:gd name="T16" fmla="*/ 274 w 346"/>
                <a:gd name="T17" fmla="*/ 331 h 331"/>
                <a:gd name="T18" fmla="*/ 238 w 346"/>
                <a:gd name="T19" fmla="*/ 207 h 331"/>
                <a:gd name="T20" fmla="*/ 252 w 346"/>
                <a:gd name="T21" fmla="*/ 162 h 331"/>
                <a:gd name="T22" fmla="*/ 167 w 346"/>
                <a:gd name="T23" fmla="*/ 76 h 331"/>
                <a:gd name="T24" fmla="*/ 82 w 346"/>
                <a:gd name="T25" fmla="*/ 156 h 331"/>
                <a:gd name="T26" fmla="*/ 167 w 346"/>
                <a:gd name="T27" fmla="*/ 246 h 331"/>
                <a:gd name="T28" fmla="*/ 191 w 346"/>
                <a:gd name="T29" fmla="*/ 242 h 331"/>
                <a:gd name="T30" fmla="*/ 143 w 346"/>
                <a:gd name="T31" fmla="*/ 194 h 331"/>
                <a:gd name="T32" fmla="*/ 217 w 346"/>
                <a:gd name="T33" fmla="*/ 185 h 331"/>
                <a:gd name="T34" fmla="*/ 238 w 346"/>
                <a:gd name="T35" fmla="*/ 20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331">
                  <a:moveTo>
                    <a:pt x="274" y="331"/>
                  </a:moveTo>
                  <a:cubicBezTo>
                    <a:pt x="250" y="302"/>
                    <a:pt x="250" y="302"/>
                    <a:pt x="250" y="302"/>
                  </a:cubicBezTo>
                  <a:cubicBezTo>
                    <a:pt x="227" y="316"/>
                    <a:pt x="199" y="322"/>
                    <a:pt x="167" y="322"/>
                  </a:cubicBezTo>
                  <a:cubicBezTo>
                    <a:pt x="70" y="322"/>
                    <a:pt x="0" y="253"/>
                    <a:pt x="0" y="156"/>
                  </a:cubicBezTo>
                  <a:cubicBezTo>
                    <a:pt x="0" y="64"/>
                    <a:pt x="80" y="0"/>
                    <a:pt x="167" y="0"/>
                  </a:cubicBezTo>
                  <a:cubicBezTo>
                    <a:pt x="261" y="0"/>
                    <a:pt x="334" y="64"/>
                    <a:pt x="334" y="162"/>
                  </a:cubicBezTo>
                  <a:cubicBezTo>
                    <a:pt x="334" y="202"/>
                    <a:pt x="320" y="237"/>
                    <a:pt x="295" y="268"/>
                  </a:cubicBezTo>
                  <a:cubicBezTo>
                    <a:pt x="346" y="320"/>
                    <a:pt x="346" y="320"/>
                    <a:pt x="346" y="320"/>
                  </a:cubicBezTo>
                  <a:lnTo>
                    <a:pt x="274" y="331"/>
                  </a:lnTo>
                  <a:close/>
                  <a:moveTo>
                    <a:pt x="238" y="207"/>
                  </a:moveTo>
                  <a:cubicBezTo>
                    <a:pt x="247" y="194"/>
                    <a:pt x="252" y="178"/>
                    <a:pt x="252" y="162"/>
                  </a:cubicBezTo>
                  <a:cubicBezTo>
                    <a:pt x="252" y="117"/>
                    <a:pt x="215" y="76"/>
                    <a:pt x="167" y="76"/>
                  </a:cubicBezTo>
                  <a:cubicBezTo>
                    <a:pt x="121" y="76"/>
                    <a:pt x="82" y="114"/>
                    <a:pt x="82" y="156"/>
                  </a:cubicBezTo>
                  <a:cubicBezTo>
                    <a:pt x="82" y="208"/>
                    <a:pt x="121" y="246"/>
                    <a:pt x="167" y="246"/>
                  </a:cubicBezTo>
                  <a:cubicBezTo>
                    <a:pt x="175" y="246"/>
                    <a:pt x="183" y="245"/>
                    <a:pt x="191" y="242"/>
                  </a:cubicBezTo>
                  <a:cubicBezTo>
                    <a:pt x="143" y="194"/>
                    <a:pt x="143" y="194"/>
                    <a:pt x="143" y="194"/>
                  </a:cubicBezTo>
                  <a:cubicBezTo>
                    <a:pt x="217" y="185"/>
                    <a:pt x="217" y="185"/>
                    <a:pt x="217" y="185"/>
                  </a:cubicBezTo>
                  <a:lnTo>
                    <a:pt x="238" y="2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gray">
            <a:xfrm>
              <a:off x="8426451" y="2586038"/>
              <a:ext cx="1441450" cy="1814513"/>
            </a:xfrm>
            <a:custGeom>
              <a:avLst/>
              <a:gdLst>
                <a:gd name="T0" fmla="*/ 190 w 249"/>
                <a:gd name="T1" fmla="*/ 257 h 313"/>
                <a:gd name="T2" fmla="*/ 79 w 249"/>
                <a:gd name="T3" fmla="*/ 313 h 313"/>
                <a:gd name="T4" fmla="*/ 0 w 249"/>
                <a:gd name="T5" fmla="*/ 233 h 313"/>
                <a:gd name="T6" fmla="*/ 92 w 249"/>
                <a:gd name="T7" fmla="*/ 124 h 313"/>
                <a:gd name="T8" fmla="*/ 60 w 249"/>
                <a:gd name="T9" fmla="*/ 58 h 313"/>
                <a:gd name="T10" fmla="*/ 119 w 249"/>
                <a:gd name="T11" fmla="*/ 0 h 313"/>
                <a:gd name="T12" fmla="*/ 174 w 249"/>
                <a:gd name="T13" fmla="*/ 56 h 313"/>
                <a:gd name="T14" fmla="*/ 117 w 249"/>
                <a:gd name="T15" fmla="*/ 130 h 313"/>
                <a:gd name="T16" fmla="*/ 192 w 249"/>
                <a:gd name="T17" fmla="*/ 232 h 313"/>
                <a:gd name="T18" fmla="*/ 230 w 249"/>
                <a:gd name="T19" fmla="*/ 190 h 313"/>
                <a:gd name="T20" fmla="*/ 245 w 249"/>
                <a:gd name="T21" fmla="*/ 198 h 313"/>
                <a:gd name="T22" fmla="*/ 203 w 249"/>
                <a:gd name="T23" fmla="*/ 246 h 313"/>
                <a:gd name="T24" fmla="*/ 249 w 249"/>
                <a:gd name="T25" fmla="*/ 307 h 313"/>
                <a:gd name="T26" fmla="*/ 228 w 249"/>
                <a:gd name="T27" fmla="*/ 307 h 313"/>
                <a:gd name="T28" fmla="*/ 190 w 249"/>
                <a:gd name="T29" fmla="*/ 257 h 313"/>
                <a:gd name="T30" fmla="*/ 84 w 249"/>
                <a:gd name="T31" fmla="*/ 152 h 313"/>
                <a:gd name="T32" fmla="*/ 19 w 249"/>
                <a:gd name="T33" fmla="*/ 231 h 313"/>
                <a:gd name="T34" fmla="*/ 79 w 249"/>
                <a:gd name="T35" fmla="*/ 295 h 313"/>
                <a:gd name="T36" fmla="*/ 179 w 249"/>
                <a:gd name="T37" fmla="*/ 242 h 313"/>
                <a:gd name="T38" fmla="*/ 103 w 249"/>
                <a:gd name="T39" fmla="*/ 139 h 313"/>
                <a:gd name="T40" fmla="*/ 84 w 249"/>
                <a:gd name="T41" fmla="*/ 152 h 313"/>
                <a:gd name="T42" fmla="*/ 79 w 249"/>
                <a:gd name="T43" fmla="*/ 60 h 313"/>
                <a:gd name="T44" fmla="*/ 106 w 249"/>
                <a:gd name="T45" fmla="*/ 115 h 313"/>
                <a:gd name="T46" fmla="*/ 154 w 249"/>
                <a:gd name="T47" fmla="*/ 55 h 313"/>
                <a:gd name="T48" fmla="*/ 118 w 249"/>
                <a:gd name="T49" fmla="*/ 18 h 313"/>
                <a:gd name="T50" fmla="*/ 79 w 249"/>
                <a:gd name="T51" fmla="*/ 6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9" h="313">
                  <a:moveTo>
                    <a:pt x="190" y="257"/>
                  </a:moveTo>
                  <a:cubicBezTo>
                    <a:pt x="156" y="285"/>
                    <a:pt x="118" y="313"/>
                    <a:pt x="79" y="313"/>
                  </a:cubicBezTo>
                  <a:cubicBezTo>
                    <a:pt x="34" y="313"/>
                    <a:pt x="0" y="277"/>
                    <a:pt x="0" y="233"/>
                  </a:cubicBezTo>
                  <a:cubicBezTo>
                    <a:pt x="0" y="181"/>
                    <a:pt x="50" y="150"/>
                    <a:pt x="92" y="124"/>
                  </a:cubicBezTo>
                  <a:cubicBezTo>
                    <a:pt x="78" y="104"/>
                    <a:pt x="60" y="84"/>
                    <a:pt x="60" y="58"/>
                  </a:cubicBezTo>
                  <a:cubicBezTo>
                    <a:pt x="60" y="26"/>
                    <a:pt x="87" y="0"/>
                    <a:pt x="119" y="0"/>
                  </a:cubicBezTo>
                  <a:cubicBezTo>
                    <a:pt x="150" y="0"/>
                    <a:pt x="174" y="25"/>
                    <a:pt x="174" y="56"/>
                  </a:cubicBezTo>
                  <a:cubicBezTo>
                    <a:pt x="174" y="90"/>
                    <a:pt x="146" y="110"/>
                    <a:pt x="117" y="130"/>
                  </a:cubicBezTo>
                  <a:cubicBezTo>
                    <a:pt x="192" y="232"/>
                    <a:pt x="192" y="232"/>
                    <a:pt x="192" y="232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45" y="198"/>
                    <a:pt x="245" y="198"/>
                    <a:pt x="245" y="198"/>
                  </a:cubicBezTo>
                  <a:cubicBezTo>
                    <a:pt x="203" y="246"/>
                    <a:pt x="203" y="246"/>
                    <a:pt x="203" y="246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28" y="307"/>
                    <a:pt x="228" y="307"/>
                    <a:pt x="228" y="307"/>
                  </a:cubicBezTo>
                  <a:lnTo>
                    <a:pt x="190" y="257"/>
                  </a:lnTo>
                  <a:close/>
                  <a:moveTo>
                    <a:pt x="84" y="152"/>
                  </a:moveTo>
                  <a:cubicBezTo>
                    <a:pt x="55" y="170"/>
                    <a:pt x="19" y="193"/>
                    <a:pt x="19" y="231"/>
                  </a:cubicBezTo>
                  <a:cubicBezTo>
                    <a:pt x="19" y="265"/>
                    <a:pt x="44" y="295"/>
                    <a:pt x="79" y="295"/>
                  </a:cubicBezTo>
                  <a:cubicBezTo>
                    <a:pt x="114" y="295"/>
                    <a:pt x="151" y="265"/>
                    <a:pt x="179" y="242"/>
                  </a:cubicBezTo>
                  <a:cubicBezTo>
                    <a:pt x="103" y="139"/>
                    <a:pt x="103" y="139"/>
                    <a:pt x="103" y="139"/>
                  </a:cubicBezTo>
                  <a:lnTo>
                    <a:pt x="84" y="152"/>
                  </a:lnTo>
                  <a:close/>
                  <a:moveTo>
                    <a:pt x="79" y="60"/>
                  </a:moveTo>
                  <a:cubicBezTo>
                    <a:pt x="79" y="81"/>
                    <a:pt x="95" y="97"/>
                    <a:pt x="106" y="115"/>
                  </a:cubicBezTo>
                  <a:cubicBezTo>
                    <a:pt x="127" y="99"/>
                    <a:pt x="154" y="86"/>
                    <a:pt x="154" y="55"/>
                  </a:cubicBezTo>
                  <a:cubicBezTo>
                    <a:pt x="154" y="35"/>
                    <a:pt x="138" y="18"/>
                    <a:pt x="118" y="18"/>
                  </a:cubicBezTo>
                  <a:cubicBezTo>
                    <a:pt x="96" y="18"/>
                    <a:pt x="79" y="39"/>
                    <a:pt x="79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" name="Freeform 8"/>
            <p:cNvSpPr>
              <a:spLocks noEditPoints="1"/>
            </p:cNvSpPr>
            <p:nvPr userDrawn="1"/>
          </p:nvSpPr>
          <p:spPr bwMode="gray">
            <a:xfrm>
              <a:off x="9821863" y="2614613"/>
              <a:ext cx="1825625" cy="1751013"/>
            </a:xfrm>
            <a:custGeom>
              <a:avLst/>
              <a:gdLst>
                <a:gd name="T0" fmla="*/ 380 w 1150"/>
                <a:gd name="T1" fmla="*/ 913 h 1103"/>
                <a:gd name="T2" fmla="*/ 303 w 1150"/>
                <a:gd name="T3" fmla="*/ 1103 h 1103"/>
                <a:gd name="T4" fmla="*/ 0 w 1150"/>
                <a:gd name="T5" fmla="*/ 1103 h 1103"/>
                <a:gd name="T6" fmla="*/ 424 w 1150"/>
                <a:gd name="T7" fmla="*/ 0 h 1103"/>
                <a:gd name="T8" fmla="*/ 734 w 1150"/>
                <a:gd name="T9" fmla="*/ 0 h 1103"/>
                <a:gd name="T10" fmla="*/ 1150 w 1150"/>
                <a:gd name="T11" fmla="*/ 1103 h 1103"/>
                <a:gd name="T12" fmla="*/ 843 w 1150"/>
                <a:gd name="T13" fmla="*/ 1103 h 1103"/>
                <a:gd name="T14" fmla="*/ 774 w 1150"/>
                <a:gd name="T15" fmla="*/ 913 h 1103"/>
                <a:gd name="T16" fmla="*/ 380 w 1150"/>
                <a:gd name="T17" fmla="*/ 913 h 1103"/>
                <a:gd name="T18" fmla="*/ 581 w 1150"/>
                <a:gd name="T19" fmla="*/ 344 h 1103"/>
                <a:gd name="T20" fmla="*/ 577 w 1150"/>
                <a:gd name="T21" fmla="*/ 344 h 1103"/>
                <a:gd name="T22" fmla="*/ 456 w 1150"/>
                <a:gd name="T23" fmla="*/ 694 h 1103"/>
                <a:gd name="T24" fmla="*/ 697 w 1150"/>
                <a:gd name="T25" fmla="*/ 694 h 1103"/>
                <a:gd name="T26" fmla="*/ 581 w 1150"/>
                <a:gd name="T27" fmla="*/ 344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0" h="1103">
                  <a:moveTo>
                    <a:pt x="380" y="913"/>
                  </a:moveTo>
                  <a:lnTo>
                    <a:pt x="303" y="1103"/>
                  </a:lnTo>
                  <a:lnTo>
                    <a:pt x="0" y="1103"/>
                  </a:lnTo>
                  <a:lnTo>
                    <a:pt x="424" y="0"/>
                  </a:lnTo>
                  <a:lnTo>
                    <a:pt x="734" y="0"/>
                  </a:lnTo>
                  <a:lnTo>
                    <a:pt x="1150" y="1103"/>
                  </a:lnTo>
                  <a:lnTo>
                    <a:pt x="843" y="1103"/>
                  </a:lnTo>
                  <a:lnTo>
                    <a:pt x="774" y="913"/>
                  </a:lnTo>
                  <a:lnTo>
                    <a:pt x="380" y="913"/>
                  </a:lnTo>
                  <a:close/>
                  <a:moveTo>
                    <a:pt x="581" y="344"/>
                  </a:moveTo>
                  <a:lnTo>
                    <a:pt x="577" y="344"/>
                  </a:lnTo>
                  <a:lnTo>
                    <a:pt x="456" y="694"/>
                  </a:lnTo>
                  <a:lnTo>
                    <a:pt x="697" y="694"/>
                  </a:lnTo>
                  <a:lnTo>
                    <a:pt x="581" y="3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14" name="TextBox 13" descr="CONFIDENTIAL_TAG_0xFFEE">
            <a:extLst>
              <a:ext uri="{FF2B5EF4-FFF2-40B4-BE49-F238E27FC236}">
                <a16:creationId xmlns:a16="http://schemas.microsoft.com/office/drawing/2014/main" id="{0B525B84-A187-4EE4-9701-0BD532C7BEC4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1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1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744A4943-C945-45F6-A5C7-CCCF5109509C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Restricted</a:t>
            </a:r>
          </a:p>
        </p:txBody>
      </p:sp>
    </p:spTree>
  </p:cSld>
  <p:clrMapOvr>
    <a:masterClrMapping/>
  </p:clrMapOvr>
  <p:transition/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Mandator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208" y="1280160"/>
            <a:ext cx="4300222" cy="4300222"/>
          </a:xfrm>
          <a:prstGeom prst="rect">
            <a:avLst/>
          </a:prstGeom>
        </p:spPr>
      </p:pic>
    </p:spTree>
  </p:cSld>
  <p:clrMapOvr>
    <a:masterClrMapping/>
  </p:clrMapOvr>
  <p:transition/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528763"/>
            <a:ext cx="11171238" cy="48307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40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508010" y="508000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 algn="ct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Footer </a:t>
            </a:r>
            <a:endParaRPr lang="en-GB" dirty="0"/>
          </a:p>
        </p:txBody>
      </p:sp>
      <p:sp>
        <p:nvSpPr>
          <p:cNvPr id="83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August 2018</a:t>
            </a:r>
            <a:endParaRPr lang="en-GB" dirty="0"/>
          </a:p>
        </p:txBody>
      </p:sp>
      <p:sp>
        <p:nvSpPr>
          <p:cNvPr id="85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4" name="Text Box 11" descr="&lt;COMPANY_NAME&gt;&#10;"/>
          <p:cNvSpPr txBox="1">
            <a:spLocks noChangeArrowheads="1"/>
          </p:cNvSpPr>
          <p:nvPr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</a:t>
            </a:r>
            <a:endParaRPr lang="en-GB" sz="85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96" r:id="rId3"/>
    <p:sldLayoutId id="2147483698" r:id="rId4"/>
    <p:sldLayoutId id="2147483693" r:id="rId5"/>
    <p:sldLayoutId id="2147483699" r:id="rId6"/>
    <p:sldLayoutId id="2147483689" r:id="rId7"/>
    <p:sldLayoutId id="2147483691" r:id="rId8"/>
    <p:sldLayoutId id="2147483667" r:id="rId9"/>
    <p:sldLayoutId id="2147483690" r:id="rId10"/>
    <p:sldLayoutId id="2147483692" r:id="rId11"/>
    <p:sldLayoutId id="2147483694" r:id="rId12"/>
    <p:sldLayoutId id="2147483680" r:id="rId13"/>
    <p:sldLayoutId id="2147483697" r:id="rId14"/>
    <p:sldLayoutId id="2147483678" r:id="rId15"/>
    <p:sldLayoutId id="2147483679" r:id="rId16"/>
    <p:sldLayoutId id="2147483700" r:id="rId17"/>
    <p:sldLayoutId id="2147483681" r:id="rId18"/>
    <p:sldLayoutId id="2147483682" r:id="rId19"/>
    <p:sldLayoutId id="2147483683" r:id="rId20"/>
  </p:sldLayoutIdLst>
  <p:transition>
    <p:fade/>
  </p:transition>
  <p:hf hdr="0" ftr="0" dt="0"/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400" b="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accent2"/>
        </a:buClr>
        <a:buSzPct val="85000"/>
        <a:buFont typeface="Wingdings" pitchFamily="2" charset="2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76225" indent="-276225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accent2"/>
        </a:buClr>
        <a:buSzPct val="85000"/>
        <a:buFont typeface="Wingdings" pitchFamily="2" charset="2"/>
        <a:buChar char="n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522288" indent="-250825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755650" indent="-2413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2000" b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65200" indent="-212725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146175" indent="-180975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20" userDrawn="1">
          <p15:clr>
            <a:srgbClr val="F26B43"/>
          </p15:clr>
        </p15:guide>
        <p15:guide id="3" pos="7357" userDrawn="1">
          <p15:clr>
            <a:srgbClr val="F26B43"/>
          </p15:clr>
        </p15:guide>
        <p15:guide id="4" orient="horz" pos="460" userDrawn="1">
          <p15:clr>
            <a:srgbClr val="F26B43"/>
          </p15:clr>
        </p15:guide>
        <p15:guide id="5" orient="horz" pos="963" userDrawn="1">
          <p15:clr>
            <a:srgbClr val="F26B43"/>
          </p15:clr>
        </p15:guide>
        <p15:guide id="6" orient="horz" pos="938" userDrawn="1">
          <p15:clr>
            <a:srgbClr val="F26B43"/>
          </p15:clr>
        </p15:guide>
        <p15:guide id="7" orient="horz" pos="4071" userDrawn="1">
          <p15:clr>
            <a:srgbClr val="F26B43"/>
          </p15:clr>
        </p15:guide>
        <p15:guide id="8" orient="horz" pos="4006" userDrawn="1">
          <p15:clr>
            <a:srgbClr val="F26B43"/>
          </p15:clr>
        </p15:guide>
        <p15:guide id="9" pos="3765" userDrawn="1">
          <p15:clr>
            <a:srgbClr val="F26B43"/>
          </p15:clr>
        </p15:guide>
        <p15:guide id="10" pos="3915" userDrawn="1">
          <p15:clr>
            <a:srgbClr val="F26B43"/>
          </p15:clr>
        </p15:guide>
        <p15:guide id="11" orient="horz" pos="320" userDrawn="1">
          <p15:clr>
            <a:srgbClr val="F26B43"/>
          </p15:clr>
        </p15:guide>
        <p15:guide id="12" orient="horz" pos="368" userDrawn="1">
          <p15:clr>
            <a:srgbClr val="F26B43"/>
          </p15:clr>
        </p15:guide>
        <p15:guide id="13" pos="1121" userDrawn="1">
          <p15:clr>
            <a:srgbClr val="F26B43"/>
          </p15:clr>
        </p15:guide>
        <p15:guide id="14" orient="horz" pos="42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72327F6-BA57-4B6F-AC87-0D9BC8F2A0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SG" dirty="0"/>
              <a:t>SM catalyst trials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E4C6B1B-CE06-492C-A996-F12005A483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17CF8E-1FBF-4929-9240-31012107B5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SG" dirty="0"/>
              <a:t>Ong Lih Ren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5388484-2CCC-4369-872B-5F9DF6F57E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6B960-AFA5-4F0C-B789-C369258DF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38497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0B85E-D619-4698-A3C7-C539888B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A6178-2F27-46BC-B866-EAA6B0E690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/>
              <a:t>Business Challenge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/>
              <a:t>Background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/>
              <a:t>Road Map U600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/>
              <a:t>Proposal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dirty="0"/>
              <a:t>Risks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469B4-5BD6-4FA8-AAA0-3161E46C8A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60294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3F86B-ADF1-4099-9A5A-566F5550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0BA5A-F26E-45A7-8D9C-92738DB1F61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Two catalyst suppliers for SM catalyst: BASF (Star cat); SGN (</a:t>
            </a:r>
            <a:r>
              <a:rPr lang="en-US" dirty="0" err="1"/>
              <a:t>Norpro</a:t>
            </a:r>
            <a:r>
              <a:rPr lang="en-US" dirty="0"/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Security of supply for Star cat post BASF sale of De Meern site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US" dirty="0"/>
              <a:t>Urgency to confirm new catalyst production by end 2022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US" dirty="0"/>
              <a:t>Highlight the risks 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US" dirty="0"/>
              <a:t>Agree plan for mitigation of risks</a:t>
            </a:r>
          </a:p>
          <a:p>
            <a:pPr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BCFC3-0E27-4CB6-B52A-C6032A103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1038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69D0-AE46-45F0-9DCE-9483EC5D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1"/>
            <a:ext cx="11171238" cy="506400"/>
          </a:xfrm>
        </p:spPr>
        <p:txBody>
          <a:bodyPr/>
          <a:lstStyle/>
          <a:p>
            <a:r>
              <a:rPr lang="en-GB" dirty="0"/>
              <a:t>BASF De Meern Sale &amp; SGN Limitation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6CAD9-0C67-434C-84DB-776946225E9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8000" y="1219201"/>
            <a:ext cx="11303000" cy="5562599"/>
          </a:xfrm>
          <a:solidFill>
            <a:schemeClr val="bg1"/>
          </a:solidFill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BASF announced on 06-05-2021 their intent to sell De </a:t>
            </a:r>
            <a:r>
              <a:rPr lang="en-GB" sz="1800" dirty="0" err="1"/>
              <a:t>Meern</a:t>
            </a:r>
            <a:r>
              <a:rPr lang="en-GB" sz="1800" dirty="0"/>
              <a:t> site (current Star cat production site) 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/>
              <a:t>Star Catalyst production will remain in their strategic portfolio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/>
              <a:t>No volume in 2023, pending qualification of alternate calciners (USA:100% BASF, EU: likely not 100% BASF)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SGN is unable to produce more than 210 MT/a catalyst, pending qualification of alternate calciner (100% SGN)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According to the forecast and the timing proposed in the following roadmap – anticipated shortfall</a:t>
            </a:r>
          </a:p>
          <a:p>
            <a:r>
              <a:rPr lang="en-GB" sz="1800" dirty="0"/>
              <a:t>     of MPC dehydration catalyst in 2023 – 2024 demand of ~250 MT/a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1800" dirty="0"/>
          </a:p>
          <a:p>
            <a:endParaRPr lang="en-GB" sz="1400" b="1" dirty="0"/>
          </a:p>
          <a:p>
            <a:r>
              <a:rPr lang="en-GB" sz="1400" b="1" dirty="0"/>
              <a:t>    Shell current Forecast for Styrene Catalyst (U600)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sz="9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US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*</a:t>
            </a:r>
            <a:r>
              <a:rPr lang="en-US" sz="900" dirty="0">
                <a:effectLst/>
                <a:latin typeface="ShellMedium" panose="00000600000000000000" pitchFamily="50" charset="0"/>
                <a:ea typeface="Times New Roman" panose="02020603050405020304" pitchFamily="18" charset="0"/>
              </a:rPr>
              <a:t>Forecast offtake per year now around ~450 mt due to C2 coming onstream (CSPC).  </a:t>
            </a:r>
            <a:r>
              <a:rPr lang="en-US" sz="900" b="1" dirty="0">
                <a:effectLst/>
                <a:latin typeface="ShellMedium" panose="00000600000000000000" pitchFamily="50" charset="0"/>
                <a:ea typeface="Times New Roman" panose="02020603050405020304" pitchFamily="18" charset="0"/>
              </a:rPr>
              <a:t>SGN/</a:t>
            </a:r>
            <a:r>
              <a:rPr lang="en-US" sz="900" b="1" dirty="0" err="1">
                <a:effectLst/>
                <a:latin typeface="ShellMedium" panose="00000600000000000000" pitchFamily="50" charset="0"/>
                <a:ea typeface="Times New Roman" panose="02020603050405020304" pitchFamily="18" charset="0"/>
              </a:rPr>
              <a:t>Norpro</a:t>
            </a:r>
            <a:r>
              <a:rPr lang="en-US" sz="900" b="1" dirty="0">
                <a:effectLst/>
                <a:latin typeface="ShellMedium" panose="00000600000000000000" pitchFamily="50" charset="0"/>
                <a:ea typeface="Times New Roman" panose="02020603050405020304" pitchFamily="18" charset="0"/>
              </a:rPr>
              <a:t> can only deliver 208 tons, it is reasonable to assume a demand for BASF ~250 mt pa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2BC84-503B-4AB9-889E-40B8BB140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4</a:t>
            </a:fld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470CEF-E5CD-4A59-B13D-6D97C32D5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851400"/>
              </p:ext>
            </p:extLst>
          </p:nvPr>
        </p:nvGraphicFramePr>
        <p:xfrm>
          <a:off x="609600" y="3657600"/>
          <a:ext cx="5791200" cy="2400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5085">
                  <a:extLst>
                    <a:ext uri="{9D8B030D-6E8A-4147-A177-3AD203B41FA5}">
                      <a16:colId xmlns:a16="http://schemas.microsoft.com/office/drawing/2014/main" val="1491151491"/>
                    </a:ext>
                  </a:extLst>
                </a:gridCol>
                <a:gridCol w="1440224">
                  <a:extLst>
                    <a:ext uri="{9D8B030D-6E8A-4147-A177-3AD203B41FA5}">
                      <a16:colId xmlns:a16="http://schemas.microsoft.com/office/drawing/2014/main" val="172116578"/>
                    </a:ext>
                  </a:extLst>
                </a:gridCol>
                <a:gridCol w="1441513">
                  <a:extLst>
                    <a:ext uri="{9D8B030D-6E8A-4147-A177-3AD203B41FA5}">
                      <a16:colId xmlns:a16="http://schemas.microsoft.com/office/drawing/2014/main" val="3520719549"/>
                    </a:ext>
                  </a:extLst>
                </a:gridCol>
                <a:gridCol w="1584378">
                  <a:extLst>
                    <a:ext uri="{9D8B030D-6E8A-4147-A177-3AD203B41FA5}">
                      <a16:colId xmlns:a16="http://schemas.microsoft.com/office/drawing/2014/main" val="1484978238"/>
                    </a:ext>
                  </a:extLst>
                </a:gridCol>
              </a:tblGrid>
              <a:tr h="27013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Site in ton/a BASF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Forecast 2022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Forecast 2023*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Forecast 2024*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4249414"/>
                  </a:ext>
                </a:extLst>
              </a:tr>
              <a:tr h="2074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SJI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TBC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2938364"/>
                  </a:ext>
                </a:extLst>
              </a:tr>
              <a:tr h="2074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Moerdijk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78 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92 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4716626"/>
                  </a:ext>
                </a:extLst>
              </a:tr>
              <a:tr h="2074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CSPC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132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7363314"/>
                  </a:ext>
                </a:extLst>
              </a:tr>
              <a:tr h="2154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232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0912935"/>
                  </a:ext>
                </a:extLst>
              </a:tr>
              <a:tr h="26371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Site in ton/a SGN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121917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Forecast 2022</a:t>
                      </a:r>
                    </a:p>
                  </a:txBody>
                  <a:tcPr marL="68580" marR="68580" marT="0" marB="0" anchor="ctr">
                    <a:solidFill>
                      <a:srgbClr val="FBCE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Forecast 2023</a:t>
                      </a:r>
                    </a:p>
                  </a:txBody>
                  <a:tcPr marL="68580" marR="68580" marT="0" marB="0" anchor="ctr">
                    <a:solidFill>
                      <a:srgbClr val="FBCE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121917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Forecast 2024</a:t>
                      </a:r>
                    </a:p>
                  </a:txBody>
                  <a:tcPr marL="68580" marR="68580" marT="0" marB="0" anchor="ctr">
                    <a:solidFill>
                      <a:srgbClr val="FBCE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828180"/>
                  </a:ext>
                </a:extLst>
              </a:tr>
              <a:tr h="2074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SJI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TBC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9966909"/>
                  </a:ext>
                </a:extLst>
              </a:tr>
              <a:tr h="2074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Moerdijk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22 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1641275"/>
                  </a:ext>
                </a:extLst>
              </a:tr>
              <a:tr h="20744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CSPC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5369102"/>
                  </a:ext>
                </a:extLst>
              </a:tr>
              <a:tr h="21542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3399023"/>
                  </a:ext>
                </a:extLst>
              </a:tr>
              <a:tr h="19148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Demand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426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455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TBC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949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50216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69D0-AE46-45F0-9DCE-9483EC5D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1"/>
            <a:ext cx="11171238" cy="430200"/>
          </a:xfrm>
        </p:spPr>
        <p:txBody>
          <a:bodyPr/>
          <a:lstStyle/>
          <a:p>
            <a:r>
              <a:rPr lang="en-GB" dirty="0"/>
              <a:t>Support requested by P&amp;T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6CAD9-0C67-434C-84DB-776946225E9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8000" y="1257906"/>
            <a:ext cx="11171238" cy="483076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Fast track qualification by loading full reactors (post successful lab qualification)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/>
              <a:t>Normal qualification protocol is to conduct tube tests and if successful, to load full reactor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/>
              <a:t>Takes at least 2 years to qualify (and issue Development Release)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As per BASF, Star cat result in their test looks promising for both US &amp; EU sites used for calcination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SGN is working with P&amp;T for qualification of alternate calciner, P&amp;T testing promising, SJI tube test loading planned in Oct 21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None of the vendors propose any change in catalyst formulation, both change calcination equipment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1800" dirty="0"/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2BC84-503B-4AB9-889E-40B8BB140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5</a:t>
            </a:fld>
            <a:endParaRPr lang="en-GB" dirty="0"/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A3A43FF0-8DB2-4EAC-B56E-304BD62907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7098485"/>
              </p:ext>
            </p:extLst>
          </p:nvPr>
        </p:nvGraphicFramePr>
        <p:xfrm>
          <a:off x="757238" y="4343400"/>
          <a:ext cx="10922000" cy="2031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832">
                  <a:extLst>
                    <a:ext uri="{9D8B030D-6E8A-4147-A177-3AD203B41FA5}">
                      <a16:colId xmlns:a16="http://schemas.microsoft.com/office/drawing/2014/main" val="2987757048"/>
                    </a:ext>
                  </a:extLst>
                </a:gridCol>
                <a:gridCol w="3151968">
                  <a:extLst>
                    <a:ext uri="{9D8B030D-6E8A-4147-A177-3AD203B41FA5}">
                      <a16:colId xmlns:a16="http://schemas.microsoft.com/office/drawing/2014/main" val="1809333153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806643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254685906"/>
                    </a:ext>
                  </a:extLst>
                </a:gridCol>
              </a:tblGrid>
              <a:tr h="477152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Scenarios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Site for full load, timing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Comments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6190675"/>
                  </a:ext>
                </a:extLst>
              </a:tr>
              <a:tr h="20388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Qualify (BASF Site 1, USA)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S1, Q1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b="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664491"/>
                  </a:ext>
                </a:extLst>
              </a:tr>
              <a:tr h="64113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2.1</a:t>
                      </a:r>
                    </a:p>
                    <a:p>
                      <a:pPr algn="ctr"/>
                      <a:endParaRPr lang="en-GB" sz="1400" dirty="0"/>
                    </a:p>
                    <a:p>
                      <a:pPr algn="ctr"/>
                      <a:r>
                        <a:rPr lang="en-GB" sz="1400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Qualify SGN alt calciner, 100% SGN</a:t>
                      </a:r>
                    </a:p>
                    <a:p>
                      <a:r>
                        <a:rPr lang="en-GB" sz="1400" dirty="0"/>
                        <a:t>(OR)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Qualify (BASF Site 2, EU)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M2, Q2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If BASF Site1 has adequate capacity</a:t>
                      </a:r>
                    </a:p>
                    <a:p>
                      <a:r>
                        <a:rPr lang="en-GB" sz="1400" dirty="0"/>
                        <a:t>(OR)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If BASF Site1 is inadequate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65574"/>
                  </a:ext>
                </a:extLst>
              </a:tr>
              <a:tr h="477152"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For Scenario 2.2,</a:t>
                      </a: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Qualify SGN alt Calciner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S1, Q2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74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861359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521985-7FE6-4BD3-8AF4-2BB4DDF53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41" y="662344"/>
            <a:ext cx="10974636" cy="6136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382F8B-8D50-453F-8B1B-036CDF67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81" y="89612"/>
            <a:ext cx="11171238" cy="430200"/>
          </a:xfrm>
        </p:spPr>
        <p:txBody>
          <a:bodyPr/>
          <a:lstStyle/>
          <a:p>
            <a:r>
              <a:rPr lang="en-US" dirty="0"/>
              <a:t>U600 Roadmap (Shell SMPO sites) – Original Plan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71016-B6E1-41E4-BBD8-2F44E6E8A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Multiplication Sign 2">
            <a:extLst>
              <a:ext uri="{FF2B5EF4-FFF2-40B4-BE49-F238E27FC236}">
                <a16:creationId xmlns:a16="http://schemas.microsoft.com/office/drawing/2014/main" id="{FDFFD13F-826B-4827-9573-50E2F93F27B3}"/>
              </a:ext>
            </a:extLst>
          </p:cNvPr>
          <p:cNvSpPr/>
          <p:nvPr/>
        </p:nvSpPr>
        <p:spPr>
          <a:xfrm>
            <a:off x="8580977" y="1701000"/>
            <a:ext cx="609600" cy="533400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3AE227-A26A-45E4-8197-F52B9CD56AC3}"/>
              </a:ext>
            </a:extLst>
          </p:cNvPr>
          <p:cNvSpPr/>
          <p:nvPr/>
        </p:nvSpPr>
        <p:spPr>
          <a:xfrm>
            <a:off x="8001000" y="2546534"/>
            <a:ext cx="2057400" cy="43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Need  further acceleration</a:t>
            </a:r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013ACD7E-89BC-4C4C-BE4C-44574806A799}"/>
              </a:ext>
            </a:extLst>
          </p:cNvPr>
          <p:cNvSpPr/>
          <p:nvPr/>
        </p:nvSpPr>
        <p:spPr>
          <a:xfrm>
            <a:off x="10134600" y="3119266"/>
            <a:ext cx="609600" cy="533400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C2C89037-01F0-48D6-960B-F1CA63CA7E03}"/>
              </a:ext>
            </a:extLst>
          </p:cNvPr>
          <p:cNvSpPr/>
          <p:nvPr/>
        </p:nvSpPr>
        <p:spPr>
          <a:xfrm>
            <a:off x="10744200" y="4264733"/>
            <a:ext cx="609600" cy="533400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F1117BF8-A729-4297-9DB5-CCA02CD7C683}"/>
              </a:ext>
            </a:extLst>
          </p:cNvPr>
          <p:cNvSpPr/>
          <p:nvPr/>
        </p:nvSpPr>
        <p:spPr>
          <a:xfrm>
            <a:off x="10779463" y="4876800"/>
            <a:ext cx="609600" cy="533400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698EA-22CD-45DE-BF88-6513850910DD}"/>
              </a:ext>
            </a:extLst>
          </p:cNvPr>
          <p:cNvSpPr/>
          <p:nvPr/>
        </p:nvSpPr>
        <p:spPr>
          <a:xfrm>
            <a:off x="10124029" y="3701490"/>
            <a:ext cx="1849941" cy="43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accent6">
                    <a:lumMod val="50000"/>
                  </a:schemeClr>
                </a:solidFill>
              </a:rPr>
              <a:t>Need  further acceleration</a:t>
            </a:r>
          </a:p>
        </p:txBody>
      </p:sp>
    </p:spTree>
    <p:extLst>
      <p:ext uri="{BB962C8B-B14F-4D97-AF65-F5344CB8AC3E}">
        <p14:creationId xmlns:p14="http://schemas.microsoft.com/office/powerpoint/2010/main" val="34353358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6DAB15-D6CE-43D5-BD86-D4EB4A6EC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19812"/>
            <a:ext cx="10749642" cy="6019800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F8547B35-0E1D-42AC-8B89-3F8453143F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A63D269-7B52-4066-95F1-6D98A945C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81" y="89612"/>
            <a:ext cx="11171238" cy="430200"/>
          </a:xfrm>
        </p:spPr>
        <p:txBody>
          <a:bodyPr/>
          <a:lstStyle/>
          <a:p>
            <a:r>
              <a:rPr lang="en-US" dirty="0"/>
              <a:t>U600 Roadmap (Shell SMPO sites) – Accelerated Plan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79183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69D0-AE46-45F0-9DCE-9483EC5D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1"/>
            <a:ext cx="11171238" cy="430200"/>
          </a:xfrm>
        </p:spPr>
        <p:txBody>
          <a:bodyPr/>
          <a:lstStyle/>
          <a:p>
            <a:r>
              <a:rPr lang="en-GB" dirty="0"/>
              <a:t>Proposed way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6CAD9-0C67-434C-84DB-776946225E9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8000" y="1257906"/>
            <a:ext cx="11171238" cy="483076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A SM reactor cat change will stress our tank ullage as precursors accumulate due to throughput reduction during catalyst change period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/>
              <a:t>Typically it takes about 1 month to recover to normal tank levels for SM-1 cat change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/>
              <a:t>Bigger impact if going for a SM-2 reactor, thus not considered for trial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3 SM-1 reactor catalyst changes in Jan, Mar and Apr 2022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Propose to load a SM-1 reactor in Mar 2022 with trial catalyst from BASF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>
                <a:sym typeface="Wingdings" panose="05000000000000000000" pitchFamily="2" charset="2"/>
              </a:rPr>
              <a:t> This will minimize throughput reduction in case of immediate failure as there is a fresh reactor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>
                <a:sym typeface="Wingdings" panose="05000000000000000000" pitchFamily="2" charset="2"/>
              </a:rPr>
              <a:t>Trials are not part of Capex planning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r>
              <a:rPr lang="en-GB" sz="1800" dirty="0">
                <a:sym typeface="Wingdings" panose="05000000000000000000" pitchFamily="2" charset="2"/>
              </a:rPr>
              <a:t>Additional capex required to pay for the trial catalyst (US$536K for BASF; US$394K for SGN) on top of planned commitment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 err="1">
                <a:sym typeface="Wingdings" panose="05000000000000000000" pitchFamily="2" charset="2"/>
              </a:rPr>
              <a:t>Qn</a:t>
            </a:r>
            <a:r>
              <a:rPr lang="en-GB" sz="1800" dirty="0">
                <a:sym typeface="Wingdings" panose="05000000000000000000" pitchFamily="2" charset="2"/>
              </a:rPr>
              <a:t>: Are we able to load another SM-1 reactor with trial catalyst from SGN?</a:t>
            </a:r>
          </a:p>
          <a:p>
            <a:pPr marL="620100" lvl="1" indent="-342900">
              <a:buFont typeface="Wingdings" panose="05000000000000000000" pitchFamily="2" charset="2"/>
              <a:buChar char="q"/>
            </a:pPr>
            <a:endParaRPr lang="en-GB" sz="18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1800" dirty="0"/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2BC84-503B-4AB9-889E-40B8BB140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71830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9364-C93C-4AE3-B68A-667A1652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85800"/>
            <a:ext cx="11171238" cy="779475"/>
          </a:xfrm>
        </p:spPr>
        <p:txBody>
          <a:bodyPr/>
          <a:lstStyle/>
          <a:p>
            <a:r>
              <a:rPr lang="en-GB" dirty="0"/>
              <a:t>Risks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E72BB-4BA7-4A32-852B-09895D2D1A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C5FBA-FD87-4F1B-B10D-D0470BA81FEA}"/>
              </a:ext>
            </a:extLst>
          </p:cNvPr>
          <p:cNvSpPr txBox="1"/>
          <p:nvPr/>
        </p:nvSpPr>
        <p:spPr bwMode="auto">
          <a:xfrm>
            <a:off x="10588309" y="6477000"/>
            <a:ext cx="604333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800" b="1" dirty="0"/>
              <a:t>07 Sep  2021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6EF1D9B2-FDF3-45DD-9B65-523919875084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085221235"/>
              </p:ext>
            </p:extLst>
          </p:nvPr>
        </p:nvGraphicFramePr>
        <p:xfrm>
          <a:off x="508000" y="1528763"/>
          <a:ext cx="11171236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600">
                  <a:extLst>
                    <a:ext uri="{9D8B030D-6E8A-4147-A177-3AD203B41FA5}">
                      <a16:colId xmlns:a16="http://schemas.microsoft.com/office/drawing/2014/main" val="221277112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33653593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040758777"/>
                    </a:ext>
                  </a:extLst>
                </a:gridCol>
                <a:gridCol w="6573836">
                  <a:extLst>
                    <a:ext uri="{9D8B030D-6E8A-4147-A177-3AD203B41FA5}">
                      <a16:colId xmlns:a16="http://schemas.microsoft.com/office/drawing/2014/main" val="263737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SG" sz="1600" dirty="0"/>
                        <a:t>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Likelihood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Consequences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Mitigations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2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800" dirty="0"/>
                        <a:t>Trial catalyst fails immediately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M (</a:t>
                      </a:r>
                      <a:r>
                        <a:rPr lang="en-SG" sz="1800" dirty="0" err="1"/>
                        <a:t>Econs</a:t>
                      </a:r>
                      <a:r>
                        <a:rPr lang="en-SG" sz="18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SG" sz="1800" dirty="0"/>
                        <a:t>Immediate cat change required </a:t>
                      </a:r>
                      <a:r>
                        <a:rPr lang="en-SG" sz="1800" dirty="0">
                          <a:sym typeface="Wingdings" panose="05000000000000000000" pitchFamily="2" charset="2"/>
                        </a:rPr>
                        <a:t> production loss, cost of additional cat change (US$142K)</a:t>
                      </a:r>
                    </a:p>
                    <a:p>
                      <a:pPr marL="285750" marR="0" lvl="0" indent="-2857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SG" sz="1800" dirty="0">
                          <a:sym typeface="Wingdings" panose="05000000000000000000" pitchFamily="2" charset="2"/>
                        </a:rPr>
                        <a:t>Spare normal catalyst available</a:t>
                      </a:r>
                    </a:p>
                    <a:p>
                      <a:pPr marL="285750" marR="0" lvl="0" indent="-2857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SG" sz="1800" dirty="0"/>
                        <a:t>Lab testing by P&amp;T before loading</a:t>
                      </a:r>
                    </a:p>
                    <a:p>
                      <a:pPr marL="285750" marR="0" lvl="0" indent="-2857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dirty="0"/>
                        <a:t>Both suppliers gave verbal proposal to provide 1 batch free upfront (payment on satisfactory performance)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3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G" sz="1800" dirty="0"/>
                        <a:t>Trial catalyst does not reach expected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L (</a:t>
                      </a:r>
                      <a:r>
                        <a:rPr lang="en-SG" sz="1800" dirty="0" err="1"/>
                        <a:t>Econs</a:t>
                      </a:r>
                      <a:r>
                        <a:rPr lang="en-SG" sz="18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Earlier cat change required </a:t>
                      </a:r>
                      <a:r>
                        <a:rPr lang="en-SG" sz="1800" dirty="0">
                          <a:sym typeface="Wingdings" panose="05000000000000000000" pitchFamily="2" charset="2"/>
                        </a:rPr>
                        <a:t> minimal production loss, cost of additional cat change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SG" sz="1800" dirty="0">
                          <a:sym typeface="Wingdings" panose="05000000000000000000" pitchFamily="2" charset="2"/>
                        </a:rPr>
                        <a:t>Same as above</a:t>
                      </a:r>
                      <a:endParaRPr lang="en-SG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67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800" dirty="0"/>
                        <a:t>2 trial catalyst fail immediately </a:t>
                      </a:r>
                    </a:p>
                    <a:p>
                      <a:endParaRPr lang="en-SG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800" dirty="0"/>
                        <a:t>H (</a:t>
                      </a:r>
                      <a:r>
                        <a:rPr lang="en-SG" sz="1800" dirty="0" err="1"/>
                        <a:t>Econs</a:t>
                      </a:r>
                      <a:r>
                        <a:rPr lang="en-SG" sz="18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800" dirty="0"/>
                        <a:t>Immediate cat changes required </a:t>
                      </a:r>
                      <a:r>
                        <a:rPr lang="en-SG" sz="1800" dirty="0">
                          <a:sym typeface="Wingdings" panose="05000000000000000000" pitchFamily="2" charset="2"/>
                        </a:rPr>
                        <a:t> higher production loss, cost of additional cat change (US$284K)</a:t>
                      </a:r>
                    </a:p>
                    <a:p>
                      <a:pPr marL="285750" marR="0" lvl="0" indent="-28575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SG" sz="1800" dirty="0">
                          <a:sym typeface="Wingdings" panose="05000000000000000000" pitchFamily="2" charset="2"/>
                        </a:rPr>
                        <a:t>Same as above</a:t>
                      </a:r>
                      <a:endParaRPr lang="en-SG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0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SG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651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26236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69D0-AE46-45F0-9DCE-9483EC5D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1"/>
            <a:ext cx="11171238" cy="430200"/>
          </a:xfrm>
        </p:spPr>
        <p:txBody>
          <a:bodyPr/>
          <a:lstStyle/>
          <a:p>
            <a:r>
              <a:rPr lang="en-GB" dirty="0"/>
              <a:t>Steer requested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6CAD9-0C67-434C-84DB-776946225E9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8000" y="1257906"/>
            <a:ext cx="11171238" cy="483076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Proceed with loading a SM-1 reactor in Mar 2022 with proposed mitigations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/>
              <a:t>How to handle additional capex required?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18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1800" dirty="0">
                <a:sym typeface="Wingdings" panose="05000000000000000000" pitchFamily="2" charset="2"/>
              </a:rPr>
              <a:t>Do we load another SM-1 reactor with trial catalyst from SGN if required?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1800" dirty="0"/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2BC84-503B-4AB9-889E-40B8BB140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43593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6C761-C05D-48CB-9DED-9DF1FF12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8D2DA-A321-4E1F-8DC5-D46E642D9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Discussion and Q&amp;A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04CBD-8164-4F77-B556-8E4381BC1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01635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98361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SU Validation">
  <a:themeElements>
    <a:clrScheme name="Shell Colour Palette">
      <a:dk1>
        <a:srgbClr val="595959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Shell Theme Fonts">
      <a:majorFont>
        <a:latin typeface="Futura Bold"/>
        <a:ea typeface=""/>
        <a:cs typeface=""/>
      </a:majorFont>
      <a:minorFont>
        <a:latin typeface="Futura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>
          <a:defRPr smtClean="0"/>
        </a:defPPr>
      </a:lstStyle>
    </a:txDef>
  </a:objectDefaults>
  <a:extraClrSchemeLst/>
  <a:custClrLst>
    <a:custClr name="Shell-yellow">
      <a:srgbClr val="FBCE07"/>
    </a:custClr>
    <a:custClr name="Shell-yellow-60%">
      <a:srgbClr val="FDE26A"/>
    </a:custClr>
    <a:custClr name="Shell-yellow-40%">
      <a:srgbClr val="FDEB9C"/>
    </a:custClr>
    <a:custClr name="Shell-yellow-20%">
      <a:srgbClr val="FEF5CD"/>
    </a:custClr>
    <a:custClr name="Shell-yellow-20%">
      <a:srgbClr val="FEF5CD"/>
    </a:custClr>
    <a:custClr name="Shell-red">
      <a:srgbClr val="DD1D21"/>
    </a:custClr>
    <a:custClr name="Shell-red-60%">
      <a:srgbClr val="EB777A"/>
    </a:custClr>
    <a:custClr name="Shell-red-40%">
      <a:srgbClr val="F1A5A6"/>
    </a:custClr>
    <a:custClr name="Shell-red-20%">
      <a:srgbClr val="F8D2D3"/>
    </a:custClr>
    <a:custClr name="Shell-white">
      <a:srgbClr val="FFFFFF"/>
    </a:custClr>
    <a:custClr name="Shell-black">
      <a:srgbClr val="000000"/>
    </a:custClr>
    <a:custClr name="Shell-very dark grey">
      <a:srgbClr val="404040"/>
    </a:custClr>
    <a:custClr name="Shell-dark grey">
      <a:srgbClr val="595959"/>
    </a:custClr>
    <a:custClr name="Shell-mid grey">
      <a:srgbClr val="7F7F7F"/>
    </a:custClr>
    <a:custClr name="Shell-light grey">
      <a:srgbClr val="A6A6A6"/>
    </a:custClr>
    <a:custClr name="Shell-pale grey">
      <a:srgbClr val="D9D9D9"/>
    </a:custClr>
    <a:custClr name="Shell-very pale grey">
      <a:srgbClr val="F7F7F7"/>
    </a:custClr>
    <a:custClr name="Shell-dark blue">
      <a:srgbClr val="003C88"/>
    </a:custClr>
    <a:custClr name="Shell-dark blue-60%">
      <a:srgbClr val="668AB8"/>
    </a:custClr>
    <a:custClr name="Shell-dark blue-40%">
      <a:srgbClr val="99B1CF"/>
    </a:custClr>
    <a:custClr name="Shell-dark blue-20%">
      <a:srgbClr val="CCD8E7"/>
    </a:custClr>
    <a:custClr name="Shell-mid blue">
      <a:srgbClr val="009EB4"/>
    </a:custClr>
    <a:custClr name="Shell-mid blue-60%">
      <a:srgbClr val="66C5D2"/>
    </a:custClr>
    <a:custClr name="Shell-mid blue-40%">
      <a:srgbClr val="99D8E1"/>
    </a:custClr>
    <a:custClr name="Shell-mid blue-20%">
      <a:srgbClr val="CCECF0"/>
    </a:custClr>
    <a:custClr name="Shell-light blue">
      <a:srgbClr val="89CFDC"/>
    </a:custClr>
    <a:custClr name="Shell-light blue-60%">
      <a:srgbClr val="B8E2EA"/>
    </a:custClr>
    <a:custClr name="Shell-light blue-40%">
      <a:srgbClr val="D0ECF1"/>
    </a:custClr>
    <a:custClr name="Shell-light blue-20%">
      <a:srgbClr val="E7F5F8"/>
    </a:custClr>
    <a:custClr name="Shell-light green">
      <a:srgbClr val="BED50F"/>
    </a:custClr>
    <a:custClr name="Shell-light green-60%">
      <a:srgbClr val="D8E66F"/>
    </a:custClr>
    <a:custClr name="Shell-light green-40%">
      <a:srgbClr val="E5EE9F"/>
    </a:custClr>
    <a:custClr name="Shell-light green-20%">
      <a:srgbClr val="F2F7CF"/>
    </a:custClr>
    <a:custClr name="Shell-dark green">
      <a:srgbClr val="008443"/>
    </a:custClr>
    <a:custClr name="Shell-dark green-60%">
      <a:srgbClr val="66B58E"/>
    </a:custClr>
    <a:custClr name="Shell-dark green-40%">
      <a:srgbClr val="99CEB4"/>
    </a:custClr>
    <a:custClr name="Shell-dark green-20%">
      <a:srgbClr val="CCE6D9"/>
    </a:custClr>
    <a:custClr name="Shell-purple">
      <a:srgbClr val="641964"/>
    </a:custClr>
    <a:custClr name="Shell-purple-60%">
      <a:srgbClr val="A275A2"/>
    </a:custClr>
    <a:custClr name="Shell-purple-40%">
      <a:srgbClr val="C1A3C1"/>
    </a:custClr>
    <a:custClr name="Shell-purple-20%">
      <a:srgbClr val="E0D1E0"/>
    </a:custClr>
    <a:custClr name="Shell-lilac">
      <a:srgbClr val="BA95BE"/>
    </a:custClr>
    <a:custClr name="Shell-lilac-60%">
      <a:srgbClr val="D6BFD8"/>
    </a:custClr>
    <a:custClr name="Shell-lilac-40%">
      <a:srgbClr val="E3D5E5"/>
    </a:custClr>
    <a:custClr name="Shell-orange">
      <a:srgbClr val="EB8705"/>
    </a:custClr>
    <a:custClr name="Shell-orange-60%">
      <a:srgbClr val="F3B769"/>
    </a:custClr>
    <a:custClr name="Shell-orange-40%">
      <a:srgbClr val="F7CF9B"/>
    </a:custClr>
    <a:custClr name="Shell-brown">
      <a:srgbClr val="743410"/>
    </a:custClr>
    <a:custClr name="Shell-brown-60%">
      <a:srgbClr val="AC8570"/>
    </a:custClr>
    <a:custClr name="Shell-brown-40%">
      <a:srgbClr val="C7AE9F"/>
    </a:custClr>
    <a:custClr name="Shell-sand">
      <a:srgbClr val="FFEAC2"/>
    </a:custClr>
  </a:custClrLst>
  <a:extLst>
    <a:ext uri="{05A4C25C-085E-4340-85A3-A5531E510DB2}">
      <thm15:themeFamily xmlns:thm15="http://schemas.microsoft.com/office/thememl/2012/main" name="Shell Template - Widescreen - V25.potx" id="{5E22847D-5CBF-4CA8-8CE3-232DAB546EA5}" vid="{4B24E3B9-20E2-4138-8309-8028B113B2B8}"/>
    </a:ext>
  </a:extLst>
</a:theme>
</file>

<file path=ppt/theme/theme2.xml><?xml version="1.0" encoding="utf-8"?>
<a:theme xmlns:a="http://schemas.openxmlformats.org/drawingml/2006/main" name="Office Theme">
  <a:themeElements>
    <a:clrScheme name="Shell Colour Palette">
      <a:dk1>
        <a:srgbClr val="595959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ll Colour Palette">
      <a:dk1>
        <a:srgbClr val="595959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97a0364-b39f-45a0-9039-2f08dee24fac" xsi:nil="true"/>
    <lcf76f155ced4ddcb4097134ff3c332f xmlns="0bcdd4cf-5def-4b4d-bad3-901ae116bac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39E73BED73E34A9CA4EA7CFE12E121" ma:contentTypeVersion="13" ma:contentTypeDescription="Create a new document." ma:contentTypeScope="" ma:versionID="aed77f817f1982dfe749ba1abc0b19dc">
  <xsd:schema xmlns:xsd="http://www.w3.org/2001/XMLSchema" xmlns:xs="http://www.w3.org/2001/XMLSchema" xmlns:p="http://schemas.microsoft.com/office/2006/metadata/properties" xmlns:ns2="0bcdd4cf-5def-4b4d-bad3-901ae116bac0" xmlns:ns3="897a0364-b39f-45a0-9039-2f08dee24fac" targetNamespace="http://schemas.microsoft.com/office/2006/metadata/properties" ma:root="true" ma:fieldsID="9b38de328bb949898c5fa85eb7550a9b" ns2:_="" ns3:_="">
    <xsd:import namespace="0bcdd4cf-5def-4b4d-bad3-901ae116bac0"/>
    <xsd:import namespace="897a0364-b39f-45a0-9039-2f08dee24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cdd4cf-5def-4b4d-bad3-901ae116b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b9a6d84-76a0-47a1-9bbb-9b22b079fb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a0364-b39f-45a0-9039-2f08dee24fa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f77be83-6e71-4efb-bf5d-feccb9a435c2}" ma:internalName="TaxCatchAll" ma:showField="CatchAllData" ma:web="897a0364-b39f-45a0-9039-2f08dee24f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EE46B7-F73B-42A7-891C-8D145B858A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8C1B5E-1C1A-4287-B910-722D7D2059EC}">
  <ds:schemaRefs>
    <ds:schemaRef ds:uri="f5e2daaa-6c06-4edf-ad76-5c7e5736804f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1efc4a50-6207-4698-a49c-2c3ba064a0f8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1713B03-1B51-4263-9B1D-CECC4B6781F7}"/>
</file>

<file path=docProps/app.xml><?xml version="1.0" encoding="utf-8"?>
<Properties xmlns="http://schemas.openxmlformats.org/officeDocument/2006/extended-properties" xmlns:vt="http://schemas.openxmlformats.org/officeDocument/2006/docPropsVTypes">
  <TotalTime>9141</TotalTime>
  <Words>824</Words>
  <Application>Microsoft Office PowerPoint</Application>
  <PresentationFormat>Widescreen</PresentationFormat>
  <Paragraphs>156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ShellMedium</vt:lpstr>
      <vt:lpstr>Times New Roman</vt:lpstr>
      <vt:lpstr>Futura Bold</vt:lpstr>
      <vt:lpstr>Futura Medium</vt:lpstr>
      <vt:lpstr>Wingdings</vt:lpstr>
      <vt:lpstr>Arial</vt:lpstr>
      <vt:lpstr>CSU Validation</vt:lpstr>
      <vt:lpstr>SM catalyst trials</vt:lpstr>
      <vt:lpstr>Agenda</vt:lpstr>
      <vt:lpstr>Business Challenge</vt:lpstr>
      <vt:lpstr>BASF De Meern Sale &amp; SGN Limitation</vt:lpstr>
      <vt:lpstr>Support requested by P&amp;T</vt:lpstr>
      <vt:lpstr>U600 Roadmap (Shell SMPO sites) – Original Plan  </vt:lpstr>
      <vt:lpstr>U600 Roadmap (Shell SMPO sites) – Accelerated Plan </vt:lpstr>
      <vt:lpstr>Proposed way forward</vt:lpstr>
      <vt:lpstr>Risks</vt:lpstr>
      <vt:lpstr>Steer requested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PTX/C/S – Chemicals: SMPO/ PODer/ MTS</dc:title>
  <dc:creator>Basak, Kaushik PTIN-PTX/C/S</dc:creator>
  <cp:lastModifiedBy>Ong, Lih Ren SCSPL-DMA/63</cp:lastModifiedBy>
  <cp:revision>140</cp:revision>
  <dcterms:created xsi:type="dcterms:W3CDTF">2021-05-05T06:56:00Z</dcterms:created>
  <dcterms:modified xsi:type="dcterms:W3CDTF">2021-10-11T11:52:56Z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0x010100C539E73BED73E34A9CA4EA7CFE12E121</vt:lpwstr>
  </property>
</Properties>
</file>