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5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714" r:id="rId3"/>
    <p:sldMasterId id="2147483732" r:id="rId4"/>
  </p:sldMasterIdLst>
  <p:notesMasterIdLst>
    <p:notesMasterId r:id="rId19"/>
  </p:notesMasterIdLst>
  <p:sldIdLst>
    <p:sldId id="256" r:id="rId5"/>
    <p:sldId id="898" r:id="rId6"/>
    <p:sldId id="268" r:id="rId7"/>
    <p:sldId id="875" r:id="rId8"/>
    <p:sldId id="504" r:id="rId9"/>
    <p:sldId id="492" r:id="rId10"/>
    <p:sldId id="900" r:id="rId11"/>
    <p:sldId id="367" r:id="rId12"/>
    <p:sldId id="376" r:id="rId13"/>
    <p:sldId id="354" r:id="rId14"/>
    <p:sldId id="878" r:id="rId15"/>
    <p:sldId id="453" r:id="rId16"/>
    <p:sldId id="505" r:id="rId17"/>
    <p:sldId id="895" r:id="rId18"/>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kar, Ashvini Santosh SEPL-DMA/1291X" initials="KASS" lastIdx="1" clrIdx="0">
    <p:extLst>
      <p:ext uri="{19B8F6BF-5375-455C-9EA6-DF929625EA0E}">
        <p15:presenceInfo xmlns:p15="http://schemas.microsoft.com/office/powerpoint/2012/main" userId="S::A.Katkar@shell.com::812787f0-31ab-4378-9a32-5b4836355387" providerId="AD"/>
      </p:ext>
    </p:extLst>
  </p:cmAuthor>
  <p:cmAuthor id="2" name="Pal, Debayan SEPL-DMA/127" initials="PDSD" lastIdx="1" clrIdx="1">
    <p:extLst>
      <p:ext uri="{19B8F6BF-5375-455C-9EA6-DF929625EA0E}">
        <p15:presenceInfo xmlns:p15="http://schemas.microsoft.com/office/powerpoint/2012/main" userId="S::D.Pal@shell.com::57662572-110a-4179-9976-65d11c55c6c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EFC24"/>
    <a:srgbClr val="20D0E2"/>
    <a:srgbClr val="F10999"/>
    <a:srgbClr val="0000FF"/>
    <a:srgbClr val="26FA5E"/>
    <a:srgbClr val="1504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3792" autoAdjust="0"/>
  </p:normalViewPr>
  <p:slideViewPr>
    <p:cSldViewPr snapToGrid="0">
      <p:cViewPr varScale="1">
        <p:scale>
          <a:sx n="114" d="100"/>
          <a:sy n="114"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latin typeface="Futura Medium" panose="00000400000000000000" pitchFamily="2" charset="0"/>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B232CB4-E829-4BA7-93A9-9691A49E7705}" type="datetimeFigureOut">
              <a:rPr lang="en-GB" smtClean="0">
                <a:latin typeface="Futura Medium" panose="00000400000000000000" pitchFamily="2" charset="0"/>
              </a:rPr>
              <a:t>17/10/2022</a:t>
            </a:fld>
            <a:endParaRPr lang="en-GB">
              <a:latin typeface="Futura Medium" panose="00000400000000000000" pitchFamily="2" charset="0"/>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latin typeface="Futura Medium" panose="00000400000000000000" pitchFamily="2" charset="0"/>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latin typeface="Futura Medium" panose="00000400000000000000" pitchFamily="2" charset="0"/>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5660FA2-C935-46AC-97D6-A42E45765154}" type="slidenum">
              <a:rPr lang="en-GB" smtClean="0">
                <a:latin typeface="Futura Medium" panose="00000400000000000000" pitchFamily="2" charset="0"/>
              </a:rPr>
              <a:t>‹#›</a:t>
            </a:fld>
            <a:endParaRPr lang="en-GB">
              <a:latin typeface="Futura Medium" panose="00000400000000000000" pitchFamily="2" charset="0"/>
            </a:endParaRPr>
          </a:p>
        </p:txBody>
      </p:sp>
    </p:spTree>
    <p:extLst>
      <p:ext uri="{BB962C8B-B14F-4D97-AF65-F5344CB8AC3E}">
        <p14:creationId xmlns:p14="http://schemas.microsoft.com/office/powerpoint/2010/main" val="390220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313065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660FA2-C935-46AC-97D6-A42E45765154}" type="slidenum">
              <a:rPr lang="en-GB" smtClean="0">
                <a:latin typeface="Futura Medium" panose="00000400000000000000" pitchFamily="2" charset="0"/>
              </a:rPr>
              <a:t>5</a:t>
            </a:fld>
            <a:endParaRPr lang="en-GB">
              <a:latin typeface="Futura Medium" panose="00000400000000000000" pitchFamily="2" charset="0"/>
            </a:endParaRPr>
          </a:p>
        </p:txBody>
      </p:sp>
    </p:spTree>
    <p:extLst>
      <p:ext uri="{BB962C8B-B14F-4D97-AF65-F5344CB8AC3E}">
        <p14:creationId xmlns:p14="http://schemas.microsoft.com/office/powerpoint/2010/main" val="347113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VIR will be more than 1</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5660FA2-C935-46AC-97D6-A42E45765154}"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278955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itchFamily="34" charset="0"/>
                <a:ea typeface="+mn-ea"/>
                <a:cs typeface="Arial" pitchFamily="34" charset="0"/>
              </a:rPr>
              <a:t>EPDXX01 Rev 5 Slide Package</a:t>
            </a: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7BA7AF-C7B6-47C2-952F-FAB462F1E093}" type="slidenum">
              <a:rPr kumimoji="0" lang="en-US" sz="11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1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614719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538" y="757238"/>
            <a:ext cx="6729412" cy="3784600"/>
          </a:xfrm>
        </p:spPr>
      </p:sp>
      <p:sp>
        <p:nvSpPr>
          <p:cNvPr id="3" name="Notes Placeholder 2"/>
          <p:cNvSpPr>
            <a:spLocks noGrp="1"/>
          </p:cNvSpPr>
          <p:nvPr>
            <p:ph type="body" idx="1"/>
          </p:nvPr>
        </p:nvSpPr>
        <p:spPr/>
        <p:txBody>
          <a:bodyPr>
            <a:normAutofit/>
          </a:bodyPr>
          <a:lstStyle/>
          <a:p>
            <a:endParaRPr lang="en-GB" dirty="0">
              <a:latin typeface="ShellMedium" panose="00000600000000000000" pitchFamily="50" charset="0"/>
            </a:endParaRPr>
          </a:p>
        </p:txBody>
      </p:sp>
      <p:sp>
        <p:nvSpPr>
          <p:cNvPr id="4" name="Slide Number Placeholder 3"/>
          <p:cNvSpPr>
            <a:spLocks noGrp="1"/>
          </p:cNvSpPr>
          <p:nvPr>
            <p:ph type="sldNum" sz="quarter" idx="10"/>
          </p:nvPr>
        </p:nvSpPr>
        <p:spPr/>
        <p:txBody>
          <a:bodyPr/>
          <a:lstStyle/>
          <a:p>
            <a:fld id="{DE799493-6412-4470-9830-D005B358D66E}" type="slidenum">
              <a:rPr lang="en-GB" smtClean="0">
                <a:latin typeface="ShellMedium" panose="00000600000000000000" pitchFamily="50" charset="0"/>
              </a:rPr>
              <a:pPr/>
              <a:t>10</a:t>
            </a:fld>
            <a:endParaRPr lang="en-GB" dirty="0">
              <a:latin typeface="ShellMedium" panose="00000600000000000000" pitchFamily="50" charset="0"/>
            </a:endParaRPr>
          </a:p>
        </p:txBody>
      </p:sp>
    </p:spTree>
    <p:extLst>
      <p:ext uri="{BB962C8B-B14F-4D97-AF65-F5344CB8AC3E}">
        <p14:creationId xmlns:p14="http://schemas.microsoft.com/office/powerpoint/2010/main" val="79573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646754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5660FA2-C935-46AC-97D6-A42E45765154}"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1495691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660FA2-C935-46AC-97D6-A42E45765154}" type="slidenum">
              <a:rPr lang="en-GB" smtClean="0">
                <a:latin typeface="Futura Medium" panose="00000400000000000000" pitchFamily="2" charset="0"/>
              </a:rPr>
              <a:t>13</a:t>
            </a:fld>
            <a:endParaRPr lang="en-GB">
              <a:latin typeface="Futura Medium" panose="00000400000000000000" pitchFamily="2" charset="0"/>
            </a:endParaRPr>
          </a:p>
        </p:txBody>
      </p:sp>
    </p:spTree>
    <p:extLst>
      <p:ext uri="{BB962C8B-B14F-4D97-AF65-F5344CB8AC3E}">
        <p14:creationId xmlns:p14="http://schemas.microsoft.com/office/powerpoint/2010/main" val="381387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2902569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3" name="Rectangle 102"/>
          <p:cNvSpPr/>
          <p:nvPr/>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9" name="Rectangle 3"/>
          <p:cNvSpPr>
            <a:spLocks noGrp="1" noChangeArrowheads="1"/>
          </p:cNvSpPr>
          <p:nvPr>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33" name="Text Placeholder 31"/>
          <p:cNvSpPr>
            <a:spLocks noGrp="1"/>
          </p:cNvSpPr>
          <p:nvPr>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9" name="Rectangle 18"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375136659"/>
      </p:ext>
    </p:extLst>
  </p:cSld>
  <p:clrMapOvr>
    <a:masterClrMapping/>
  </p:clrMapOvr>
  <p:transition/>
  <p:hf sldNum="0"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Option 2">
    <p:spTree>
      <p:nvGrpSpPr>
        <p:cNvPr id="1" name=""/>
        <p:cNvGrpSpPr/>
        <p:nvPr/>
      </p:nvGrpSpPr>
      <p:grpSpPr>
        <a:xfrm>
          <a:off x="0" y="0"/>
          <a:ext cx="0" cy="0"/>
          <a:chOff x="0" y="0"/>
          <a:chExt cx="0" cy="0"/>
        </a:xfrm>
      </p:grpSpPr>
      <p:sp>
        <p:nvSpPr>
          <p:cNvPr id="19" name="Rectangle 18"/>
          <p:cNvSpPr/>
          <p:nvPr/>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6" name="Rectangle 35"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3" name="Picture Placeholder 2"/>
          <p:cNvSpPr>
            <a:spLocks noGrp="1"/>
          </p:cNvSpPr>
          <p:nvPr>
            <p:ph type="pic" sz="quarter" idx="12"/>
          </p:nvPr>
        </p:nvSpPr>
        <p:spPr>
          <a:xfrm>
            <a:off x="6848418" y="2795384"/>
            <a:ext cx="4830819" cy="3049484"/>
          </a:xfrm>
        </p:spPr>
        <p:txBody>
          <a:bodyPr/>
          <a:lstStyle>
            <a:lvl1pPr>
              <a:defRPr sz="2133"/>
            </a:lvl1pPr>
          </a:lstStyle>
          <a:p>
            <a:r>
              <a:rPr lang="en-US"/>
              <a:t>Click icon to add picture</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15296202"/>
      </p:ext>
    </p:extLst>
  </p:cSld>
  <p:clrMapOvr>
    <a:masterClrMapping/>
  </p:clrMapOvr>
  <p:transition/>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 Option 3">
    <p:spTree>
      <p:nvGrpSpPr>
        <p:cNvPr id="1" name=""/>
        <p:cNvGrpSpPr/>
        <p:nvPr/>
      </p:nvGrpSpPr>
      <p:grpSpPr>
        <a:xfrm>
          <a:off x="0" y="0"/>
          <a:ext cx="0" cy="0"/>
          <a:chOff x="0" y="0"/>
          <a:chExt cx="0" cy="0"/>
        </a:xfrm>
      </p:grpSpPr>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078420167"/>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910687024"/>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195267126"/>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Click icon to add picture</a:t>
            </a:r>
            <a:endParaRPr lang="en-GB" dirty="0"/>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953628134"/>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0" kern="1200" cap="none" baseline="0" noProof="0" dirty="0" smtClean="0">
                <a:solidFill>
                  <a:schemeClr val="tx1"/>
                </a:solidFill>
                <a:latin typeface="ShellBold" panose="00000800000000000000" pitchFamily="50" charset="0"/>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291074881"/>
      </p:ext>
    </p:extLst>
  </p:cSld>
  <p:clrMapOvr>
    <a:masterClrMapping/>
  </p:clrMapOvr>
  <p:transition/>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0" kern="1200" cap="none" baseline="0" noProof="0" dirty="0" smtClean="0">
                <a:solidFill>
                  <a:schemeClr val="tx1"/>
                </a:solidFill>
                <a:latin typeface="ShellBold" panose="00000800000000000000" pitchFamily="50" charset="0"/>
                <a:ea typeface="+mj-ea"/>
                <a:cs typeface="+mj-cs"/>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710906744"/>
      </p:ext>
    </p:extLst>
  </p:cSld>
  <p:clrMapOvr>
    <a:masterClrMapping/>
  </p:clrMapOvr>
  <p:transition/>
  <p:hf sldNum="0"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atin typeface="ShellBold" panose="00000800000000000000" pitchFamily="50" charset="0"/>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260973948"/>
      </p:ext>
    </p:extLst>
  </p:cSld>
  <p:clrMapOvr>
    <a:masterClrMapping/>
  </p:clrMapOvr>
  <p:transition/>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850" cap="none" baseline="0">
                <a:solidFill>
                  <a:schemeClr val="tx1"/>
                </a:solidFill>
                <a:latin typeface="ShellMedium" panose="00000600000000000000" pitchFamily="50" charset="0"/>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atin typeface="ShellBold" panose="00000800000000000000" pitchFamily="50" charset="0"/>
              </a:defRPr>
            </a:lvl1pPr>
          </a:lstStyle>
          <a:p>
            <a:pPr lvl="0"/>
            <a:r>
              <a:rPr lang="en-US"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444062927"/>
      </p:ext>
    </p:extLst>
  </p:cSld>
  <p:clrMapOvr>
    <a:masterClrMapping/>
  </p:clrMapOvr>
  <p:transition/>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6" name="Rectangle 25"/>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ShellBold" panose="00000800000000000000" pitchFamily="50" charset="0"/>
                <a:ea typeface="ShellMedium" panose="00000600000000000000" pitchFamily="50" charset="0"/>
                <a:cs typeface="ShellBold" panose="00000800000000000000" pitchFamily="50" charset="0"/>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nl-NL" noProof="1"/>
              <a:t>Date Month 2016</a:t>
            </a:r>
          </a:p>
        </p:txBody>
      </p:sp>
      <p:sp>
        <p:nvSpPr>
          <p:cNvPr id="15"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nl-NL" sz="850" noProof="1">
                <a:solidFill>
                  <a:schemeClr val="tx1"/>
                </a:solidFill>
                <a:latin typeface="ShellMedium" panose="00000600000000000000" pitchFamily="50" charset="0"/>
                <a:cs typeface="Arial" pitchFamily="34" charset="0"/>
              </a:rPr>
              <a:t>Company name appears here</a:t>
            </a: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nl-NL" noProof="1" smtClean="0"/>
              <a:pPr/>
              <a:t>‹#›</a:t>
            </a:fld>
            <a:endParaRPr lang="nl-NL"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nl-NL" noProof="1"/>
              <a:t>Footer </a:t>
            </a:r>
          </a:p>
        </p:txBody>
      </p:sp>
    </p:spTree>
    <p:extLst>
      <p:ext uri="{BB962C8B-B14F-4D97-AF65-F5344CB8AC3E}">
        <p14:creationId xmlns:p14="http://schemas.microsoft.com/office/powerpoint/2010/main" val="2498346119"/>
      </p:ext>
    </p:extLst>
  </p:cSld>
  <p:clrMapOvr>
    <a:masterClrMapping/>
  </p:clrMapOvr>
  <p:transition/>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with Image">
    <p:spTree>
      <p:nvGrpSpPr>
        <p:cNvPr id="1" name=""/>
        <p:cNvGrpSpPr/>
        <p:nvPr/>
      </p:nvGrpSpPr>
      <p:grpSpPr>
        <a:xfrm>
          <a:off x="0" y="0"/>
          <a:ext cx="0" cy="0"/>
          <a:chOff x="0" y="0"/>
          <a:chExt cx="0" cy="0"/>
        </a:xfrm>
      </p:grpSpPr>
      <p:grpSp>
        <p:nvGrpSpPr>
          <p:cNvPr id="2" name="Group 1"/>
          <p:cNvGrpSpPr/>
          <p:nvPr/>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12162678"/>
      </p:ext>
    </p:extLst>
  </p:cSld>
  <p:clrMapOvr>
    <a:masterClrMapping/>
  </p:clrMapOvr>
  <p:transition/>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ShellBold" panose="00000800000000000000" pitchFamily="50" charset="0"/>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840220584"/>
      </p:ext>
    </p:extLst>
  </p:cSld>
  <p:clrMapOvr>
    <a:masterClrMapping/>
  </p:clrMapOvr>
  <p:transition/>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US"/>
              <a:t>Click icon to add picture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0" kern="1200" dirty="0" smtClean="0">
                <a:solidFill>
                  <a:schemeClr val="tx1"/>
                </a:solidFill>
                <a:latin typeface="ShellBold" panose="00000800000000000000" pitchFamily="50"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437074343"/>
      </p:ext>
    </p:extLst>
  </p:cSld>
  <p:clrMapOvr>
    <a:masterClrMapping/>
  </p:clrMapOvr>
  <p:transition/>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Q&amp;A">
    <p:spTree>
      <p:nvGrpSpPr>
        <p:cNvPr id="1" name=""/>
        <p:cNvGrpSpPr/>
        <p:nvPr/>
      </p:nvGrpSpPr>
      <p:grpSpPr>
        <a:xfrm>
          <a:off x="0" y="0"/>
          <a:ext cx="0" cy="0"/>
          <a:chOff x="0" y="0"/>
          <a:chExt cx="0" cy="0"/>
        </a:xfrm>
      </p:grpSpPr>
      <p:sp>
        <p:nvSpPr>
          <p:cNvPr id="22" name="Rectangle 21"/>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27"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grpSp>
        <p:nvGrpSpPr>
          <p:cNvPr id="31" name="Group 30"/>
          <p:cNvGrpSpPr/>
          <p:nvPr/>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463277683"/>
      </p:ext>
    </p:extLst>
  </p:cSld>
  <p:clrMapOvr>
    <a:masterClrMapping/>
  </p:clrMapOvr>
  <p:transition/>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2"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1007479035"/>
      </p:ext>
    </p:extLst>
  </p:cSld>
  <p:clrMapOvr>
    <a:masterClrMapping/>
  </p:clrMapOvr>
  <p:transition/>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Slide (Mandatory)">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2863485470"/>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3" name="Rectangle 102"/>
          <p:cNvSpPr/>
          <p:nvPr/>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9" name="Rectangle 3"/>
          <p:cNvSpPr>
            <a:spLocks noGrp="1" noChangeArrowheads="1"/>
          </p:cNvSpPr>
          <p:nvPr>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33" name="Text Placeholder 31"/>
          <p:cNvSpPr>
            <a:spLocks noGrp="1"/>
          </p:cNvSpPr>
          <p:nvPr>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9" name="Rectangle 18"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088087016"/>
      </p:ext>
    </p:extLst>
  </p:cSld>
  <p:clrMapOvr>
    <a:masterClrMapping/>
  </p:clrMapOvr>
  <p:transition/>
  <p:hf sldNum="0"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Slide - Option 2">
    <p:spTree>
      <p:nvGrpSpPr>
        <p:cNvPr id="1" name=""/>
        <p:cNvGrpSpPr/>
        <p:nvPr/>
      </p:nvGrpSpPr>
      <p:grpSpPr>
        <a:xfrm>
          <a:off x="0" y="0"/>
          <a:ext cx="0" cy="0"/>
          <a:chOff x="0" y="0"/>
          <a:chExt cx="0" cy="0"/>
        </a:xfrm>
      </p:grpSpPr>
      <p:sp>
        <p:nvSpPr>
          <p:cNvPr id="19" name="Rectangle 18"/>
          <p:cNvSpPr/>
          <p:nvPr/>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6" name="Rectangle 35"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3" name="Picture Placeholder 2"/>
          <p:cNvSpPr>
            <a:spLocks noGrp="1"/>
          </p:cNvSpPr>
          <p:nvPr>
            <p:ph type="pic" sz="quarter" idx="12"/>
          </p:nvPr>
        </p:nvSpPr>
        <p:spPr>
          <a:xfrm>
            <a:off x="6848418" y="2795384"/>
            <a:ext cx="4830819" cy="3049484"/>
          </a:xfrm>
        </p:spPr>
        <p:txBody>
          <a:bodyPr/>
          <a:lstStyle>
            <a:lvl1pPr>
              <a:defRPr sz="2133"/>
            </a:lvl1pPr>
          </a:lstStyle>
          <a:p>
            <a:r>
              <a:rPr lang="en-US"/>
              <a:t>Click icon to add picture</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79656401"/>
      </p:ext>
    </p:extLst>
  </p:cSld>
  <p:clrMapOvr>
    <a:masterClrMapping/>
  </p:clrMapOvr>
  <p:transition/>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Slide - Option 3">
    <p:spTree>
      <p:nvGrpSpPr>
        <p:cNvPr id="1" name=""/>
        <p:cNvGrpSpPr/>
        <p:nvPr/>
      </p:nvGrpSpPr>
      <p:grpSpPr>
        <a:xfrm>
          <a:off x="0" y="0"/>
          <a:ext cx="0" cy="0"/>
          <a:chOff x="0" y="0"/>
          <a:chExt cx="0" cy="0"/>
        </a:xfrm>
      </p:grpSpPr>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159627820"/>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169234613"/>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230367385"/>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Click icon to add picture</a:t>
            </a:r>
            <a:endParaRPr lang="en-GB" dirty="0"/>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40067740"/>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0" kern="1200" cap="none" baseline="0" noProof="0" dirty="0" smtClean="0">
                <a:solidFill>
                  <a:schemeClr val="tx1"/>
                </a:solidFill>
                <a:latin typeface="ShellBold" panose="00000800000000000000" pitchFamily="50" charset="0"/>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273414940"/>
      </p:ext>
    </p:extLst>
  </p:cSld>
  <p:clrMapOvr>
    <a:masterClrMapping/>
  </p:clrMapOvr>
  <p:transition/>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0" kern="1200" cap="none" baseline="0" noProof="0" dirty="0" smtClean="0">
                <a:solidFill>
                  <a:schemeClr val="tx1"/>
                </a:solidFill>
                <a:latin typeface="ShellBold" panose="00000800000000000000" pitchFamily="50" charset="0"/>
                <a:ea typeface="+mj-ea"/>
                <a:cs typeface="+mj-cs"/>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712365917"/>
      </p:ext>
    </p:extLst>
  </p:cSld>
  <p:clrMapOvr>
    <a:masterClrMapping/>
  </p:clrMapOvr>
  <p:transition/>
  <p:hf sldNum="0"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atin typeface="ShellBold" panose="00000800000000000000" pitchFamily="50" charset="0"/>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184942859"/>
      </p:ext>
    </p:extLst>
  </p:cSld>
  <p:clrMapOvr>
    <a:masterClrMapping/>
  </p:clrMapOvr>
  <p:transition/>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850" cap="none" baseline="0">
                <a:solidFill>
                  <a:schemeClr val="tx1"/>
                </a:solidFill>
                <a:latin typeface="ShellMedium" panose="00000600000000000000" pitchFamily="50" charset="0"/>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atin typeface="ShellBold" panose="00000800000000000000" pitchFamily="50" charset="0"/>
              </a:defRPr>
            </a:lvl1pPr>
          </a:lstStyle>
          <a:p>
            <a:pPr lvl="0"/>
            <a:r>
              <a:rPr lang="en-US"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858229853"/>
      </p:ext>
    </p:extLst>
  </p:cSld>
  <p:clrMapOvr>
    <a:masterClrMapping/>
  </p:clrMapOvr>
  <p:transition/>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6" name="Rectangle 25"/>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ShellBold" panose="00000800000000000000" pitchFamily="50" charset="0"/>
                <a:ea typeface="ShellMedium" panose="00000600000000000000" pitchFamily="50" charset="0"/>
                <a:cs typeface="ShellBold" panose="00000800000000000000" pitchFamily="50" charset="0"/>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nl-NL" noProof="1"/>
              <a:t>Date Month 2016</a:t>
            </a:r>
          </a:p>
        </p:txBody>
      </p:sp>
      <p:sp>
        <p:nvSpPr>
          <p:cNvPr id="15"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nl-NL" sz="850" noProof="1">
                <a:solidFill>
                  <a:schemeClr val="tx1"/>
                </a:solidFill>
                <a:latin typeface="ShellMedium" panose="00000600000000000000" pitchFamily="50" charset="0"/>
                <a:cs typeface="Arial" pitchFamily="34" charset="0"/>
              </a:rPr>
              <a:t>Company name appears here</a:t>
            </a: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nl-NL" noProof="1" smtClean="0"/>
              <a:pPr/>
              <a:t>‹#›</a:t>
            </a:fld>
            <a:endParaRPr lang="nl-NL"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nl-NL" noProof="1"/>
              <a:t>Footer </a:t>
            </a:r>
          </a:p>
        </p:txBody>
      </p:sp>
    </p:spTree>
    <p:extLst>
      <p:ext uri="{BB962C8B-B14F-4D97-AF65-F5344CB8AC3E}">
        <p14:creationId xmlns:p14="http://schemas.microsoft.com/office/powerpoint/2010/main" val="1325727197"/>
      </p:ext>
    </p:extLst>
  </p:cSld>
  <p:clrMapOvr>
    <a:masterClrMapping/>
  </p:clrMapOvr>
  <p:transition/>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on Header with Image">
    <p:spTree>
      <p:nvGrpSpPr>
        <p:cNvPr id="1" name=""/>
        <p:cNvGrpSpPr/>
        <p:nvPr/>
      </p:nvGrpSpPr>
      <p:grpSpPr>
        <a:xfrm>
          <a:off x="0" y="0"/>
          <a:ext cx="0" cy="0"/>
          <a:chOff x="0" y="0"/>
          <a:chExt cx="0" cy="0"/>
        </a:xfrm>
      </p:grpSpPr>
      <p:grpSp>
        <p:nvGrpSpPr>
          <p:cNvPr id="2" name="Group 1"/>
          <p:cNvGrpSpPr/>
          <p:nvPr/>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872050758"/>
      </p:ext>
    </p:extLst>
  </p:cSld>
  <p:clrMapOvr>
    <a:masterClrMapping/>
  </p:clrMapOvr>
  <p:transition/>
  <p:hf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ShellBold" panose="00000800000000000000" pitchFamily="50" charset="0"/>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1512330904"/>
      </p:ext>
    </p:extLst>
  </p:cSld>
  <p:clrMapOvr>
    <a:masterClrMapping/>
  </p:clrMapOvr>
  <p:transition/>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US"/>
              <a:t>Click icon to add picture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0" kern="1200" dirty="0" smtClean="0">
                <a:solidFill>
                  <a:schemeClr val="tx1"/>
                </a:solidFill>
                <a:latin typeface="ShellBold" panose="00000800000000000000" pitchFamily="50"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933348548"/>
      </p:ext>
    </p:extLst>
  </p:cSld>
  <p:clrMapOvr>
    <a:masterClrMapping/>
  </p:clrMapOvr>
  <p:transition/>
  <p:hf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Q&amp;A">
    <p:spTree>
      <p:nvGrpSpPr>
        <p:cNvPr id="1" name=""/>
        <p:cNvGrpSpPr/>
        <p:nvPr/>
      </p:nvGrpSpPr>
      <p:grpSpPr>
        <a:xfrm>
          <a:off x="0" y="0"/>
          <a:ext cx="0" cy="0"/>
          <a:chOff x="0" y="0"/>
          <a:chExt cx="0" cy="0"/>
        </a:xfrm>
      </p:grpSpPr>
      <p:sp>
        <p:nvSpPr>
          <p:cNvPr id="22" name="Rectangle 21"/>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27"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grpSp>
        <p:nvGrpSpPr>
          <p:cNvPr id="31" name="Group 30"/>
          <p:cNvGrpSpPr/>
          <p:nvPr/>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2489468431"/>
      </p:ext>
    </p:extLst>
  </p:cSld>
  <p:clrMapOvr>
    <a:masterClrMapping/>
  </p:clrMapOvr>
  <p:transition/>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2"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2724943493"/>
      </p:ext>
    </p:extLst>
  </p:cSld>
  <p:clrMapOvr>
    <a:masterClrMapping/>
  </p:clrMapOvr>
  <p:transition/>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End Slide (Mandatory)">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219564803"/>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3" name="Rectangle 102"/>
          <p:cNvSpPr/>
          <p:nvPr userDrawn="1"/>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userDrawn="1">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29" name="Rectangle 3"/>
          <p:cNvSpPr>
            <a:spLocks noGrp="1" noChangeArrowheads="1"/>
          </p:cNvSpPr>
          <p:nvPr userDrawn="1">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GB"/>
              <a:t>Click to edit Master subtitle style</a:t>
            </a:r>
            <a:endParaRPr lang="en-GB" dirty="0"/>
          </a:p>
        </p:txBody>
      </p:sp>
      <p:sp>
        <p:nvSpPr>
          <p:cNvPr id="32" name="Text Placeholder 31"/>
          <p:cNvSpPr>
            <a:spLocks noGrp="1"/>
          </p:cNvSpPr>
          <p:nvPr userDrawn="1">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33" name="Text Placeholder 31"/>
          <p:cNvSpPr>
            <a:spLocks noGrp="1"/>
          </p:cNvSpPr>
          <p:nvPr userDrawn="1">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9" name="Rectangle 18" descr="&lt;Shell Yellow Bar&gt;" title="&lt;Shell Yellow Bar&gt;"/>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4" name="TextBox 13" descr="CONFIDENTIAL_TAG_0xFFEE">
            <a:extLst>
              <a:ext uri="{FF2B5EF4-FFF2-40B4-BE49-F238E27FC236}">
                <a16:creationId xmlns:a16="http://schemas.microsoft.com/office/drawing/2014/main" id="{A7B14045-B765-421A-91D2-9A5326147F2D}"/>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729388142"/>
      </p:ext>
    </p:extLst>
  </p:cSld>
  <p:clrMapOvr>
    <a:masterClrMapping/>
  </p:clrMapOvr>
  <p:transition/>
  <p:hf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sp>
        <p:nvSpPr>
          <p:cNvPr id="19" name="Rectangle 18"/>
          <p:cNvSpPr/>
          <p:nvPr userDrawn="1"/>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GB"/>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36" name="Rectangle 35" descr="&lt;Shell Yellow Bar&gt;" title="&lt;Shell Yellow Bar&gt;"/>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3" name="Picture Placeholder 2"/>
          <p:cNvSpPr>
            <a:spLocks noGrp="1"/>
          </p:cNvSpPr>
          <p:nvPr userDrawn="1">
            <p:ph type="pic" sz="quarter" idx="12"/>
          </p:nvPr>
        </p:nvSpPr>
        <p:spPr>
          <a:xfrm>
            <a:off x="6848418" y="2795384"/>
            <a:ext cx="4830819" cy="3049484"/>
          </a:xfrm>
        </p:spPr>
        <p:txBody>
          <a:bodyPr/>
          <a:lstStyle>
            <a:lvl1pPr>
              <a:defRPr sz="2133"/>
            </a:lvl1pPr>
          </a:lstStyle>
          <a:p>
            <a:r>
              <a:rPr lang="en-GB" dirty="0"/>
              <a:t>Click icon to add picture</a:t>
            </a:r>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5" name="TextBox 14" descr="CONFIDENTIAL_TAG_0xFFEE">
            <a:extLst>
              <a:ext uri="{FF2B5EF4-FFF2-40B4-BE49-F238E27FC236}">
                <a16:creationId xmlns:a16="http://schemas.microsoft.com/office/drawing/2014/main" id="{3DBBA7E3-A159-42B5-8193-7EF8B60D99F7}"/>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2733815392"/>
      </p:ext>
    </p:extLst>
  </p:cSld>
  <p:clrMapOvr>
    <a:masterClrMapping/>
  </p:clrMapOvr>
  <p:transition/>
  <p:hf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GB" dirty="0"/>
              <a:t>Click icon to add picture</a:t>
            </a:r>
          </a:p>
        </p:txBody>
      </p:sp>
      <p:sp>
        <p:nvSpPr>
          <p:cNvPr id="106" name="Text Box 11" descr="&lt;COMPANY_NAME&gt;{18.70866,264.5669,508.875,59.87236}"/>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GB"/>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6" name="TextBox 15" descr="CONFIDENTIAL_TAG_0xFFEE">
            <a:extLst>
              <a:ext uri="{FF2B5EF4-FFF2-40B4-BE49-F238E27FC236}">
                <a16:creationId xmlns:a16="http://schemas.microsoft.com/office/drawing/2014/main" id="{4D989797-D484-4139-B6BA-C38289C480C3}"/>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4240781198"/>
      </p:ext>
    </p:extLst>
  </p:cSld>
  <p:clrMapOvr>
    <a:masterClrMapping/>
  </p:clrMapOvr>
  <p:transition/>
  <p:hf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GB" dirty="0"/>
              <a:t>Click icon to add picture</a:t>
            </a:r>
          </a:p>
        </p:txBody>
      </p:sp>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106" name="Text Box 11" descr="&lt;COMPANY_NAME&gt;{18.70866,264.5669,508.875,59.87236}"/>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GB"/>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6" name="TextBox 15" descr="CONFIDENTIAL_TAG_0xFFEE">
            <a:extLst>
              <a:ext uri="{FF2B5EF4-FFF2-40B4-BE49-F238E27FC236}">
                <a16:creationId xmlns:a16="http://schemas.microsoft.com/office/drawing/2014/main" id="{D4D8798D-DC5A-46D4-85AC-612B76D74714}"/>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412663011"/>
      </p:ext>
    </p:extLst>
  </p:cSld>
  <p:clrMapOvr>
    <a:masterClrMapping/>
  </p:clrMapOvr>
  <p:transition/>
  <p:hf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GB"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DBE25698-79DE-4283-9FC1-BE8171914E29}"/>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599945346"/>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GB" dirty="0"/>
              <a:t>Click icon to add picture</a:t>
            </a:r>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GB"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2" name="TextBox 11" descr="CONFIDENTIAL_TAG_0xFFEE">
            <a:extLst>
              <a:ext uri="{FF2B5EF4-FFF2-40B4-BE49-F238E27FC236}">
                <a16:creationId xmlns:a16="http://schemas.microsoft.com/office/drawing/2014/main" id="{332CB45C-0F01-4FDD-9427-76BB3EB866B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290131795"/>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1" kern="1200" cap="none" baseline="0" noProof="0" dirty="0" smtClean="0">
                <a:solidFill>
                  <a:schemeClr val="tx1"/>
                </a:solidFill>
                <a:latin typeface="+mj-lt"/>
                <a:ea typeface="+mj-ea"/>
                <a:cs typeface="+mj-cs"/>
              </a:defRPr>
            </a:lvl1pPr>
          </a:lstStyle>
          <a:p>
            <a:pPr lvl="0"/>
            <a:r>
              <a:rPr lang="en-GB"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8" name="TextBox 7" descr="CONFIDENTIAL_TAG_0xFFEE">
            <a:extLst>
              <a:ext uri="{FF2B5EF4-FFF2-40B4-BE49-F238E27FC236}">
                <a16:creationId xmlns:a16="http://schemas.microsoft.com/office/drawing/2014/main" id="{C52A99A8-C87E-4D14-9363-948CCE3DE9FB}"/>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720500181"/>
      </p:ext>
    </p:extLst>
  </p:cSld>
  <p:clrMapOvr>
    <a:masterClrMapping/>
  </p:clrMapOvr>
  <p:transition/>
  <p:hf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1" kern="1200" cap="none" baseline="0" noProof="0" dirty="0" smtClean="0">
                <a:solidFill>
                  <a:schemeClr val="tx1"/>
                </a:solidFill>
                <a:latin typeface="+mj-lt"/>
                <a:ea typeface="+mj-ea"/>
                <a:cs typeface="+mj-cs"/>
              </a:defRPr>
            </a:lvl1pPr>
          </a:lstStyle>
          <a:p>
            <a:pPr lvl="0"/>
            <a:r>
              <a:rPr lang="en-GB"/>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CEFB4ED9-D939-478E-BBC4-EF457E65EFB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824864360"/>
      </p:ext>
    </p:extLst>
  </p:cSld>
  <p:clrMapOvr>
    <a:masterClrMapping/>
  </p:clrMapOvr>
  <p:transition/>
  <p:hf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vl1pPr>
          </a:lstStyle>
          <a:p>
            <a:pPr lvl="0"/>
            <a:r>
              <a:rPr lang="en-GB"/>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701F68BB-A9CE-4E11-AB8A-8373B0978790}"/>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281433309"/>
      </p:ext>
    </p:extLst>
  </p:cSld>
  <p:clrMapOvr>
    <a:masterClrMapping/>
  </p:clrMapOvr>
  <p:transition/>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900" cap="none" baseline="0">
                <a:solidFill>
                  <a:schemeClr val="tx1"/>
                </a:solidFill>
                <a:latin typeface="+mn-lt"/>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vl1pPr>
          </a:lstStyle>
          <a:p>
            <a:pPr lvl="0"/>
            <a:r>
              <a:rPr lang="en-GB"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userDrawn="1"/>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43" name="Straight Connector 42"/>
          <p:cNvCxnSpPr/>
          <p:nvPr userDrawn="1"/>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userDrawn="1"/>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03" name="Straight Connector 102"/>
          <p:cNvCxnSpPr/>
          <p:nvPr userDrawn="1"/>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userDrawn="1"/>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08" name="Straight Connector 107"/>
          <p:cNvCxnSpPr/>
          <p:nvPr userDrawn="1"/>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userDrawn="1"/>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13" name="Straight Connector 112"/>
          <p:cNvCxnSpPr/>
          <p:nvPr userDrawn="1"/>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28" name="TextBox 27" descr="CONFIDENTIAL_TAG_0xFFEE">
            <a:extLst>
              <a:ext uri="{FF2B5EF4-FFF2-40B4-BE49-F238E27FC236}">
                <a16:creationId xmlns:a16="http://schemas.microsoft.com/office/drawing/2014/main" id="{D8FC0DFA-43AB-4864-A470-1AA1CDD7F0EE}"/>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96503273"/>
      </p:ext>
    </p:extLst>
  </p:cSld>
  <p:clrMapOvr>
    <a:masterClrMapping/>
  </p:clrMapOvr>
  <p:transition/>
  <p:hf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6" name="Rectangle 25"/>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mj-lt"/>
              </a:defRPr>
            </a:lvl1pPr>
          </a:lstStyle>
          <a:p>
            <a:r>
              <a:rPr lang="en-GB"/>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GB"/>
              <a:t>Edit Master text styles</a:t>
            </a:r>
            <a:endParaRPr lang="en-GB" dirty="0"/>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Futura Bold"/>
                <a:ea typeface="Arial" charset="0"/>
                <a:cs typeface="Futura Bold"/>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5"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2" name="TextBox 11" descr="CONFIDENTIAL_TAG_0xFFEE">
            <a:extLst>
              <a:ext uri="{FF2B5EF4-FFF2-40B4-BE49-F238E27FC236}">
                <a16:creationId xmlns:a16="http://schemas.microsoft.com/office/drawing/2014/main" id="{C3D23749-C761-480B-9813-7C0ADAF873D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824629453"/>
      </p:ext>
    </p:extLst>
  </p:cSld>
  <p:clrMapOvr>
    <a:masterClrMapping/>
  </p:clrMapOvr>
  <p:transition/>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2" name="Group 1"/>
          <p:cNvGrpSpPr/>
          <p:nvPr userDrawn="1"/>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userDrawn="1"/>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GB" dirty="0"/>
              <a:t>Click icon to add picture</a:t>
            </a:r>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GB"/>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4" name="TextBox 13" descr="CONFIDENTIAL_TAG_0xFFEE">
            <a:extLst>
              <a:ext uri="{FF2B5EF4-FFF2-40B4-BE49-F238E27FC236}">
                <a16:creationId xmlns:a16="http://schemas.microsoft.com/office/drawing/2014/main" id="{F9456D54-2677-43AF-95C5-7F43059917B0}"/>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22684451"/>
      </p:ext>
    </p:extLst>
  </p:cSld>
  <p:clrMapOvr>
    <a:masterClrMapping/>
  </p:clrMapOvr>
  <p:transition/>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GB"/>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 name="TextBox 7" descr="CONFIDENTIAL_TAG_0xFFEE">
            <a:extLst>
              <a:ext uri="{FF2B5EF4-FFF2-40B4-BE49-F238E27FC236}">
                <a16:creationId xmlns:a16="http://schemas.microsoft.com/office/drawing/2014/main" id="{490D12C8-7F0F-4979-BA84-81BDE5D1EC74}"/>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06315029"/>
      </p:ext>
    </p:extLst>
  </p:cSld>
  <p:clrMapOvr>
    <a:masterClrMapping/>
  </p:clrMapOvr>
  <p:transition/>
  <p:hf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GB" dirty="0"/>
              <a:t>Click icon to add picture</a:t>
            </a:r>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1" kern="1200" dirty="0" smtClean="0">
                <a:solidFill>
                  <a:schemeClr val="tx1"/>
                </a:solidFill>
                <a:latin typeface="+mj-lt"/>
                <a:ea typeface="+mn-ea"/>
                <a:cs typeface="+mn-cs"/>
              </a:defRPr>
            </a:lvl1pPr>
          </a:lstStyle>
          <a:p>
            <a:pPr lvl="0"/>
            <a:r>
              <a:rPr lang="en-GB"/>
              <a:t>Edit Master text styles</a:t>
            </a:r>
            <a:endParaRPr lang="en-GB" dirty="0"/>
          </a:p>
        </p:txBody>
      </p:sp>
      <p:sp>
        <p:nvSpPr>
          <p:cNvPr id="9" name="TextBox 8" descr="CONFIDENTIAL_TAG_0xFFEE">
            <a:extLst>
              <a:ext uri="{FF2B5EF4-FFF2-40B4-BE49-F238E27FC236}">
                <a16:creationId xmlns:a16="http://schemas.microsoft.com/office/drawing/2014/main" id="{87A91F20-4BC9-4F2B-AC57-D31B5F5D745A}"/>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975264394"/>
      </p:ext>
    </p:extLst>
  </p:cSld>
  <p:clrMapOvr>
    <a:masterClrMapping/>
  </p:clrMapOvr>
  <p:transition/>
  <p:hf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Q&amp;A">
    <p:spTree>
      <p:nvGrpSpPr>
        <p:cNvPr id="1" name=""/>
        <p:cNvGrpSpPr/>
        <p:nvPr/>
      </p:nvGrpSpPr>
      <p:grpSpPr>
        <a:xfrm>
          <a:off x="0" y="0"/>
          <a:ext cx="0" cy="0"/>
          <a:chOff x="0" y="0"/>
          <a:chExt cx="0" cy="0"/>
        </a:xfrm>
      </p:grpSpPr>
      <p:sp>
        <p:nvSpPr>
          <p:cNvPr id="22" name="Rectangle 21"/>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mj-lt"/>
              </a:defRPr>
            </a:lvl1pPr>
          </a:lstStyle>
          <a:p>
            <a:r>
              <a:rPr lang="en-GB"/>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GB"/>
              <a:t>Edit Master text styles</a:t>
            </a:r>
            <a:endParaRPr lang="en-GB" dirty="0"/>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27"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grpSp>
        <p:nvGrpSpPr>
          <p:cNvPr id="31" name="Group 30"/>
          <p:cNvGrpSpPr/>
          <p:nvPr userDrawn="1"/>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19698483"/>
      </p:ext>
    </p:extLst>
  </p:cSld>
  <p:clrMapOvr>
    <a:masterClrMapping/>
  </p:clrMapOvr>
  <p:transition/>
  <p:hf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2"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7" name="TextBox 6" descr="CONFIDENTIAL_TAG_0xFFEE">
            <a:extLst>
              <a:ext uri="{FF2B5EF4-FFF2-40B4-BE49-F238E27FC236}">
                <a16:creationId xmlns:a16="http://schemas.microsoft.com/office/drawing/2014/main" id="{B52B5F7D-0EB6-4250-BDE7-7663A3E98E76}"/>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779174049"/>
      </p:ext>
    </p:extLst>
  </p:cSld>
  <p:clrMapOvr>
    <a:masterClrMapping/>
  </p:clrMapOvr>
  <p:transition/>
  <p:hf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Slide (Mandator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1203707812"/>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a:spLocks noChangeArrowheads="1"/>
          </p:cNvSpPr>
          <p:nvPr/>
        </p:nvSpPr>
        <p:spPr bwMode="auto">
          <a:xfrm flipH="1">
            <a:off x="622300" y="1304925"/>
            <a:ext cx="9357784" cy="5084763"/>
          </a:xfrm>
          <a:prstGeom prst="rect">
            <a:avLst/>
          </a:prstGeom>
          <a:solidFill>
            <a:srgbClr val="FCEC8B"/>
          </a:solidFill>
          <a:ln w="9525">
            <a:noFill/>
            <a:miter lim="800000"/>
            <a:headEnd/>
            <a:tailEnd/>
          </a:ln>
          <a:effectLst/>
        </p:spPr>
        <p:txBody>
          <a:bodyPr wrap="none" anchor="ctr"/>
          <a:lstStyle/>
          <a:p>
            <a:r>
              <a:rPr lang="en-MY" sz="2400">
                <a:latin typeface="Futura Medium" pitchFamily="2" charset="0"/>
              </a:rPr>
              <a:t> </a:t>
            </a:r>
          </a:p>
        </p:txBody>
      </p:sp>
      <p:sp>
        <p:nvSpPr>
          <p:cNvPr id="11" name="Rectangle 10"/>
          <p:cNvSpPr>
            <a:spLocks noChangeArrowheads="1"/>
          </p:cNvSpPr>
          <p:nvPr/>
        </p:nvSpPr>
        <p:spPr bwMode="auto">
          <a:xfrm flipH="1">
            <a:off x="2061634" y="225426"/>
            <a:ext cx="9414933" cy="5038725"/>
          </a:xfrm>
          <a:prstGeom prst="rect">
            <a:avLst/>
          </a:prstGeom>
          <a:solidFill>
            <a:srgbClr val="FAE374"/>
          </a:solidFill>
          <a:ln w="9525">
            <a:noFill/>
            <a:miter lim="800000"/>
            <a:headEnd/>
            <a:tailEnd/>
          </a:ln>
          <a:effectLst/>
        </p:spPr>
        <p:txBody>
          <a:bodyPr wrap="none" anchor="ctr"/>
          <a:lstStyle/>
          <a:p>
            <a:endParaRPr lang="en-MY" sz="2400">
              <a:latin typeface="Futura Medium" pitchFamily="2" charset="0"/>
            </a:endParaRPr>
          </a:p>
        </p:txBody>
      </p:sp>
      <p:sp>
        <p:nvSpPr>
          <p:cNvPr id="12" name="Rectangle 4"/>
          <p:cNvSpPr>
            <a:spLocks noChangeArrowheads="1"/>
          </p:cNvSpPr>
          <p:nvPr/>
        </p:nvSpPr>
        <p:spPr bwMode="auto">
          <a:xfrm flipH="1">
            <a:off x="2061634" y="1304926"/>
            <a:ext cx="7922684" cy="3959225"/>
          </a:xfrm>
          <a:prstGeom prst="rect">
            <a:avLst/>
          </a:prstGeom>
          <a:solidFill>
            <a:schemeClr val="bg2"/>
          </a:solidFill>
          <a:ln w="9525">
            <a:noFill/>
            <a:miter lim="800000"/>
            <a:headEnd/>
            <a:tailEnd/>
          </a:ln>
        </p:spPr>
        <p:txBody>
          <a:bodyPr wrap="none" anchor="ctr"/>
          <a:lstStyle/>
          <a:p>
            <a:endParaRPr lang="en-MY" sz="2400">
              <a:latin typeface="Futura Medium" pitchFamily="2" charset="0"/>
            </a:endParaRPr>
          </a:p>
        </p:txBody>
      </p:sp>
      <p:sp>
        <p:nvSpPr>
          <p:cNvPr id="25" name="Rectangle 4"/>
          <p:cNvSpPr>
            <a:spLocks noGrp="1" noChangeArrowheads="1"/>
          </p:cNvSpPr>
          <p:nvPr>
            <p:ph type="dt" sz="half" idx="2"/>
          </p:nvPr>
        </p:nvSpPr>
        <p:spPr/>
        <p:txBody>
          <a:bodyPr/>
          <a:lstStyle>
            <a:lvl1pPr>
              <a:defRPr/>
            </a:lvl1pPr>
          </a:lstStyle>
          <a:p>
            <a:fld id="{F977932F-5789-44E3-95E8-FED4987B36FF}" type="datetime4">
              <a:rPr lang="en-US"/>
              <a:pPr/>
              <a:t>October 17, 2022</a:t>
            </a:fld>
            <a:endParaRPr lang="en-US"/>
          </a:p>
        </p:txBody>
      </p:sp>
      <p:sp>
        <p:nvSpPr>
          <p:cNvPr id="22" name="Text Box 11"/>
          <p:cNvSpPr txBox="1">
            <a:spLocks noChangeArrowheads="1"/>
          </p:cNvSpPr>
          <p:nvPr/>
        </p:nvSpPr>
        <p:spPr bwMode="auto">
          <a:xfrm>
            <a:off x="622301" y="6465888"/>
            <a:ext cx="3359151" cy="323850"/>
          </a:xfrm>
          <a:prstGeom prst="rect">
            <a:avLst/>
          </a:prstGeom>
          <a:noFill/>
          <a:ln w="9525" algn="ctr">
            <a:noFill/>
            <a:miter lim="800000"/>
            <a:headEnd/>
            <a:tailEnd/>
          </a:ln>
        </p:spPr>
        <p:txBody>
          <a:bodyPr wrap="none" lIns="0" tIns="0" rIns="0"/>
          <a:lstStyle/>
          <a:p>
            <a:r>
              <a:rPr lang="en-US" sz="800" dirty="0">
                <a:latin typeface="Futura Medium" pitchFamily="2" charset="0"/>
                <a:cs typeface="+mn-ea"/>
              </a:rPr>
              <a:t>Copyright of SHELL EASTERN PETROLEUM (PTE)</a:t>
            </a:r>
            <a:r>
              <a:rPr lang="en-US" sz="800" baseline="0" dirty="0">
                <a:latin typeface="Futura Medium" pitchFamily="2" charset="0"/>
                <a:cs typeface="+mn-ea"/>
              </a:rPr>
              <a:t> LTD</a:t>
            </a:r>
            <a:endParaRPr lang="en-US" sz="800" dirty="0">
              <a:latin typeface="Futura Medium" pitchFamily="2" charset="0"/>
              <a:cs typeface="+mn-ea"/>
            </a:endParaRPr>
          </a:p>
        </p:txBody>
      </p:sp>
      <p:sp>
        <p:nvSpPr>
          <p:cNvPr id="24" name="Rectangle 6"/>
          <p:cNvSpPr>
            <a:spLocks noGrp="1" noChangeArrowheads="1"/>
          </p:cNvSpPr>
          <p:nvPr>
            <p:ph type="sldNum" sz="quarter" idx="4"/>
          </p:nvPr>
        </p:nvSpPr>
        <p:spPr/>
        <p:txBody>
          <a:bodyPr/>
          <a:lstStyle>
            <a:lvl1pPr>
              <a:defRPr/>
            </a:lvl1pPr>
          </a:lstStyle>
          <a:p>
            <a:fld id="{1D12A8A1-641E-408A-8D7C-5CC01073C5DD}" type="slidenum">
              <a:rPr lang="en-US"/>
              <a:pPr/>
              <a:t>‹#›</a:t>
            </a:fld>
            <a:endParaRPr lang="en-US"/>
          </a:p>
        </p:txBody>
      </p:sp>
      <p:sp>
        <p:nvSpPr>
          <p:cNvPr id="164875" name="Rectangle 1035"/>
          <p:cNvSpPr>
            <a:spLocks noGrp="1" noChangeArrowheads="1"/>
          </p:cNvSpPr>
          <p:nvPr>
            <p:ph type="ctrTitle" sz="quarter"/>
          </p:nvPr>
        </p:nvSpPr>
        <p:spPr>
          <a:xfrm>
            <a:off x="2262717" y="1400176"/>
            <a:ext cx="7558616" cy="369332"/>
          </a:xfrm>
          <a:noFill/>
          <a:ln w="9525">
            <a:noFill/>
          </a:ln>
        </p:spPr>
        <p:txBody>
          <a:bodyPr lIns="0" tIns="0"/>
          <a:lstStyle>
            <a:lvl1pPr>
              <a:defRPr b="1"/>
            </a:lvl1pPr>
          </a:lstStyle>
          <a:p>
            <a:r>
              <a:rPr lang="en-US"/>
              <a:t>Click to edit Master title style</a:t>
            </a:r>
          </a:p>
        </p:txBody>
      </p:sp>
      <p:sp>
        <p:nvSpPr>
          <p:cNvPr id="164876" name="Rectangle 1036"/>
          <p:cNvSpPr>
            <a:spLocks noGrp="1" noChangeArrowheads="1"/>
          </p:cNvSpPr>
          <p:nvPr>
            <p:ph type="subTitle" sz="quarter" idx="1"/>
          </p:nvPr>
        </p:nvSpPr>
        <p:spPr>
          <a:xfrm>
            <a:off x="2264834" y="2849563"/>
            <a:ext cx="3598333" cy="1619250"/>
          </a:xfrm>
          <a:ln/>
        </p:spPr>
        <p:txBody>
          <a:bodyPr/>
          <a:lstStyle>
            <a:lvl1pPr marL="0" indent="0">
              <a:buFont typeface="Wingdings" pitchFamily="2" charset="2"/>
              <a:buNone/>
              <a:defRPr sz="1800"/>
            </a:lvl1pPr>
          </a:lstStyle>
          <a:p>
            <a:r>
              <a:rPr lang="en-US"/>
              <a:t>Click to edit Master subtitle style</a:t>
            </a:r>
          </a:p>
        </p:txBody>
      </p:sp>
      <p:sp>
        <p:nvSpPr>
          <p:cNvPr id="164889" name="Text Box 11"/>
          <p:cNvSpPr txBox="1">
            <a:spLocks noChangeArrowheads="1"/>
          </p:cNvSpPr>
          <p:nvPr userDrawn="1"/>
        </p:nvSpPr>
        <p:spPr bwMode="auto">
          <a:xfrm>
            <a:off x="7814734" y="6465888"/>
            <a:ext cx="1439333" cy="323850"/>
          </a:xfrm>
          <a:prstGeom prst="rect">
            <a:avLst/>
          </a:prstGeom>
          <a:noFill/>
          <a:ln w="9525" algn="ctr">
            <a:noFill/>
            <a:miter lim="800000"/>
            <a:headEnd/>
            <a:tailEnd/>
          </a:ln>
        </p:spPr>
        <p:txBody>
          <a:bodyPr lIns="0" tIns="0" rIns="0"/>
          <a:lstStyle/>
          <a:p>
            <a:pPr algn="ctr"/>
            <a:r>
              <a:rPr lang="en-US" sz="800" dirty="0">
                <a:solidFill>
                  <a:schemeClr val="tx2"/>
                </a:solidFill>
                <a:latin typeface="Futura Medium" pitchFamily="2" charset="0"/>
              </a:rPr>
              <a:t>CONFIDENTIAL</a:t>
            </a:r>
          </a:p>
        </p:txBody>
      </p:sp>
      <p:pic>
        <p:nvPicPr>
          <p:cNvPr id="164893" name="Picture 1053" descr="X:\Live Client Projects\Shell_template_boilerplates_161109\client\Amends\Shell-2010-Pecten-RGBpc.gif"/>
          <p:cNvPicPr>
            <a:picLocks noChangeAspect="1" noChangeArrowheads="1"/>
          </p:cNvPicPr>
          <p:nvPr userDrawn="1"/>
        </p:nvPicPr>
        <p:blipFill>
          <a:blip r:embed="rId2" cstate="print"/>
          <a:srcRect/>
          <a:stretch>
            <a:fillRect/>
          </a:stretch>
        </p:blipFill>
        <p:spPr bwMode="auto">
          <a:xfrm>
            <a:off x="630767" y="287338"/>
            <a:ext cx="956733" cy="666750"/>
          </a:xfrm>
          <a:prstGeom prst="rect">
            <a:avLst/>
          </a:prstGeom>
          <a:noFill/>
        </p:spPr>
      </p:pic>
    </p:spTree>
    <p:extLst>
      <p:ext uri="{BB962C8B-B14F-4D97-AF65-F5344CB8AC3E}">
        <p14:creationId xmlns:p14="http://schemas.microsoft.com/office/powerpoint/2010/main" val="229495434"/>
      </p:ext>
    </p:extLst>
  </p:cSld>
  <p:clrMapOvr>
    <a:masterClrMapping/>
  </p:clrMapOvr>
  <p:transition>
    <p:fade/>
  </p:transition>
  <p:hf hdr="0"/>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20977BC-CF93-4DB3-8B49-4472C63554E5}"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718B0319-ACC0-4C9D-BA3C-00AB8D0E953B}"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2572676785"/>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70080"/>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E8CE399-06DE-4A9C-B14B-C7D10B9A2158}"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9B045E28-AD80-463A-A9AF-B977D9CD5375}"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22784491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00151" y="1309688"/>
            <a:ext cx="5060949" cy="50720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4300" y="1309688"/>
            <a:ext cx="5063067" cy="50720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B3CF142-C879-4A80-9176-654CAE360FB8}"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AC7306F0-EC01-4DE6-ADEF-EF00CF75E286}"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121565151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2385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D903FE5F-01A3-450C-880D-59DC0A4E6EBB}" type="datetime4">
              <a:rPr lang="en-US"/>
              <a:pPr/>
              <a:t>October 17, 2022</a:t>
            </a:fld>
            <a:endParaRPr lang="en-US"/>
          </a:p>
        </p:txBody>
      </p:sp>
      <p:sp>
        <p:nvSpPr>
          <p:cNvPr id="8" name="Slide Number Placeholder 7"/>
          <p:cNvSpPr>
            <a:spLocks noGrp="1"/>
          </p:cNvSpPr>
          <p:nvPr>
            <p:ph type="sldNum" sz="quarter" idx="11"/>
          </p:nvPr>
        </p:nvSpPr>
        <p:spPr/>
        <p:txBody>
          <a:bodyPr/>
          <a:lstStyle>
            <a:lvl1pPr>
              <a:defRPr/>
            </a:lvl1pPr>
          </a:lstStyle>
          <a:p>
            <a:fld id="{E0AB8017-E54C-4D52-BF9D-DA3E8812C6B8}"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1770096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C9FCFC31-DD0D-49A9-A92B-8E95FFA060B9}" type="datetime4">
              <a:rPr lang="en-US"/>
              <a:pPr/>
              <a:t>October 17, 2022</a:t>
            </a:fld>
            <a:endParaRPr lang="en-US"/>
          </a:p>
        </p:txBody>
      </p:sp>
      <p:sp>
        <p:nvSpPr>
          <p:cNvPr id="4" name="Slide Number Placeholder 3"/>
          <p:cNvSpPr>
            <a:spLocks noGrp="1"/>
          </p:cNvSpPr>
          <p:nvPr>
            <p:ph type="sldNum" sz="quarter" idx="11"/>
          </p:nvPr>
        </p:nvSpPr>
        <p:spPr/>
        <p:txBody>
          <a:bodyPr/>
          <a:lstStyle>
            <a:lvl1pPr>
              <a:defRPr/>
            </a:lvl1pPr>
          </a:lstStyle>
          <a:p>
            <a:fld id="{832B6E96-B6C7-458D-9F42-23EE5E40EEEB}"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5171649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A693B52-090F-4C85-9F30-D9C754B8E9F1}" type="datetime4">
              <a:rPr lang="en-US"/>
              <a:pPr/>
              <a:t>October 17, 2022</a:t>
            </a:fld>
            <a:endParaRPr lang="en-US"/>
          </a:p>
        </p:txBody>
      </p:sp>
      <p:sp>
        <p:nvSpPr>
          <p:cNvPr id="3" name="Slide Number Placeholder 2"/>
          <p:cNvSpPr>
            <a:spLocks noGrp="1"/>
          </p:cNvSpPr>
          <p:nvPr>
            <p:ph type="sldNum" sz="quarter" idx="11"/>
          </p:nvPr>
        </p:nvSpPr>
        <p:spPr/>
        <p:txBody>
          <a:bodyPr/>
          <a:lstStyle>
            <a:lvl1pPr>
              <a:defRPr/>
            </a:lvl1pPr>
          </a:lstStyle>
          <a:p>
            <a:fld id="{92164BB5-0F37-42F1-81B2-392B23237F90}"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327465012"/>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72796"/>
            <a:ext cx="4011084" cy="362304"/>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E65A240-DF97-4B3D-B5DA-A1BA85F4FCBD}"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C05DA921-0C3B-43C2-A6E6-BDE095D7C2B3}"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228883874"/>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05034"/>
            <a:ext cx="7315200" cy="36230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CBD03D52-93BD-452A-BF2E-89AD8ACBCEF0}"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DCC977E6-4432-421E-B753-01F644F00C69}"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345111112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63E436-42BD-4B9E-9312-9D475C0A8319}"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59655C5E-CB7D-4A76-BAAB-BCBCAF00475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90729008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94064" y="255588"/>
            <a:ext cx="1241769"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3284" y="255588"/>
            <a:ext cx="8432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BF0209-D658-4FFD-AC60-7F6E4B21BFD0}"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4ACDF518-F230-4A31-ABE8-1E201334160A}"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1577413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890294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fade/>
  </p:transition>
  <p:hf sldNum="0" hdr="0" ftr="0"/>
  <p:txStyles>
    <p:title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4014481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ransition>
    <p:fade/>
  </p:transition>
  <p:hf sldNum="0" hdr="0" ftr="0"/>
  <p:txStyles>
    <p:title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mn-lt"/>
                <a:cs typeface="Arial" pitchFamily="34" charset="0"/>
              </a:defRPr>
            </a:lvl1pPr>
          </a:lstStyle>
          <a:p>
            <a:pPr>
              <a:defRPr/>
            </a:pPr>
            <a:r>
              <a:rPr lang="en-GB" noProof="1"/>
              <a:t>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4" name="Text Box 11" descr="&lt;COMPANY_NAME&gt;{18.70866,264.5669,509.3857,40.33535}"/>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Tree>
    <p:extLst>
      <p:ext uri="{BB962C8B-B14F-4D97-AF65-F5344CB8AC3E}">
        <p14:creationId xmlns:p14="http://schemas.microsoft.com/office/powerpoint/2010/main" val="405779543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fade/>
  </p:transition>
  <p:hf hdr="0" ftr="0"/>
  <p:txStyles>
    <p:titleStyle>
      <a:lvl1pPr algn="l" defTabSz="121917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43" name="Rectangle 3"/>
          <p:cNvSpPr>
            <a:spLocks noGrp="1" noChangeArrowheads="1"/>
          </p:cNvSpPr>
          <p:nvPr>
            <p:ph type="body" idx="1"/>
          </p:nvPr>
        </p:nvSpPr>
        <p:spPr bwMode="auto">
          <a:xfrm>
            <a:off x="1200151" y="1309688"/>
            <a:ext cx="10327216" cy="50720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63844" name="Rectangle 2"/>
          <p:cNvSpPr>
            <a:spLocks noGrp="1" noChangeArrowheads="1"/>
          </p:cNvSpPr>
          <p:nvPr>
            <p:ph type="title"/>
          </p:nvPr>
        </p:nvSpPr>
        <p:spPr bwMode="auto">
          <a:xfrm>
            <a:off x="23284" y="255588"/>
            <a:ext cx="11512549" cy="423859"/>
          </a:xfrm>
          <a:prstGeom prst="rect">
            <a:avLst/>
          </a:prstGeom>
          <a:solidFill>
            <a:schemeClr val="bg2"/>
          </a:solidFill>
          <a:ln w="36830" algn="ctr">
            <a:solidFill>
              <a:schemeClr val="bg2"/>
            </a:solidFill>
            <a:miter lim="800000"/>
            <a:headEnd/>
            <a:tailEnd/>
          </a:ln>
        </p:spPr>
        <p:txBody>
          <a:bodyPr vert="horz" wrap="square" lIns="864000" tIns="54000" rIns="0" bIns="0" numCol="1" anchor="t" anchorCtr="0" compatLnSpc="1">
            <a:prstTxWarp prst="textNoShape">
              <a:avLst/>
            </a:prstTxWarp>
            <a:spAutoFit/>
          </a:bodyPr>
          <a:lstStyle/>
          <a:p>
            <a:pPr lvl="0"/>
            <a:r>
              <a:rPr lang="en-US"/>
              <a:t>Click to edit Master title style</a:t>
            </a:r>
          </a:p>
        </p:txBody>
      </p:sp>
      <p:sp>
        <p:nvSpPr>
          <p:cNvPr id="25" name="Rectangle 4"/>
          <p:cNvSpPr>
            <a:spLocks noGrp="1" noChangeArrowheads="1"/>
          </p:cNvSpPr>
          <p:nvPr>
            <p:ph type="dt" sz="half" idx="2"/>
          </p:nvPr>
        </p:nvSpPr>
        <p:spPr bwMode="auto">
          <a:xfrm>
            <a:off x="9491134" y="6465888"/>
            <a:ext cx="1439333" cy="323850"/>
          </a:xfrm>
          <a:prstGeom prst="rect">
            <a:avLst/>
          </a:prstGeom>
          <a:noFill/>
          <a:ln w="9525">
            <a:noFill/>
            <a:miter lim="800000"/>
            <a:headEnd/>
            <a:tailEnd/>
          </a:ln>
        </p:spPr>
        <p:txBody>
          <a:bodyPr vert="horz" wrap="none" lIns="0" tIns="0" rIns="0" bIns="45720" numCol="1" anchor="t" anchorCtr="0" compatLnSpc="1">
            <a:prstTxWarp prst="textNoShape">
              <a:avLst/>
            </a:prstTxWarp>
          </a:bodyPr>
          <a:lstStyle>
            <a:lvl1pPr algn="ctr">
              <a:defRPr sz="800">
                <a:latin typeface="+mn-lt"/>
              </a:defRPr>
            </a:lvl1pPr>
          </a:lstStyle>
          <a:p>
            <a:fld id="{09DEF2B2-B499-4BDB-BE7A-4E2B11FDB94B}" type="datetime4">
              <a:rPr lang="en-US"/>
              <a:pPr/>
              <a:t>October 17, 2022</a:t>
            </a:fld>
            <a:endParaRPr lang="en-US"/>
          </a:p>
        </p:txBody>
      </p:sp>
      <p:sp>
        <p:nvSpPr>
          <p:cNvPr id="22" name="Text Box 11"/>
          <p:cNvSpPr txBox="1">
            <a:spLocks noChangeArrowheads="1"/>
          </p:cNvSpPr>
          <p:nvPr/>
        </p:nvSpPr>
        <p:spPr bwMode="auto">
          <a:xfrm>
            <a:off x="622301" y="6465888"/>
            <a:ext cx="3359151" cy="323850"/>
          </a:xfrm>
          <a:prstGeom prst="rect">
            <a:avLst/>
          </a:prstGeom>
          <a:noFill/>
          <a:ln w="9525" algn="ctr">
            <a:noFill/>
            <a:miter lim="800000"/>
            <a:headEnd/>
            <a:tailEnd/>
          </a:ln>
        </p:spPr>
        <p:txBody>
          <a:bodyPr wrap="none" lIns="0" tIns="0" rIns="0"/>
          <a:lstStyle/>
          <a:p>
            <a:r>
              <a:rPr lang="en-US" sz="800" dirty="0">
                <a:latin typeface="Futura Medium" pitchFamily="2" charset="0"/>
                <a:cs typeface="+mn-ea"/>
              </a:rPr>
              <a:t>Copyright of SHELL EASTERN PETROLEUM (PTE)</a:t>
            </a:r>
            <a:r>
              <a:rPr lang="en-US" sz="800" baseline="0" dirty="0">
                <a:latin typeface="Futura Medium" pitchFamily="2" charset="0"/>
                <a:cs typeface="+mn-ea"/>
              </a:rPr>
              <a:t> LTD</a:t>
            </a:r>
            <a:endParaRPr lang="en-US" sz="800" dirty="0">
              <a:latin typeface="Futura Medium" pitchFamily="2" charset="0"/>
              <a:cs typeface="+mn-ea"/>
            </a:endParaRPr>
          </a:p>
        </p:txBody>
      </p:sp>
      <p:sp>
        <p:nvSpPr>
          <p:cNvPr id="24" name="Rectangle 6"/>
          <p:cNvSpPr>
            <a:spLocks noGrp="1" noChangeArrowheads="1"/>
          </p:cNvSpPr>
          <p:nvPr>
            <p:ph type="sldNum" sz="quarter" idx="4"/>
          </p:nvPr>
        </p:nvSpPr>
        <p:spPr bwMode="auto">
          <a:xfrm>
            <a:off x="11165417" y="6465888"/>
            <a:ext cx="355600" cy="169862"/>
          </a:xfrm>
          <a:prstGeom prst="rect">
            <a:avLst/>
          </a:prstGeom>
          <a:ln>
            <a:miter lim="800000"/>
            <a:headEnd/>
            <a:tailEnd/>
          </a:ln>
        </p:spPr>
        <p:txBody>
          <a:bodyPr vert="horz" wrap="none" lIns="0" tIns="0" rIns="0" bIns="45720" numCol="1" anchor="b" anchorCtr="0" compatLnSpc="1">
            <a:prstTxWarp prst="textNoShape">
              <a:avLst/>
            </a:prstTxWarp>
          </a:bodyPr>
          <a:lstStyle>
            <a:lvl1pPr algn="r">
              <a:defRPr sz="800">
                <a:latin typeface="+mn-lt"/>
              </a:defRPr>
            </a:lvl1pPr>
          </a:lstStyle>
          <a:p>
            <a:fld id="{EE94FDAD-26A8-4E1B-892C-560356F807C1}" type="slidenum">
              <a:rPr lang="en-US"/>
              <a:pPr/>
              <a:t>‹#›</a:t>
            </a:fld>
            <a:endParaRPr lang="en-US"/>
          </a:p>
        </p:txBody>
      </p:sp>
      <p:sp>
        <p:nvSpPr>
          <p:cNvPr id="163858" name="Text Box 11"/>
          <p:cNvSpPr txBox="1">
            <a:spLocks noChangeArrowheads="1"/>
          </p:cNvSpPr>
          <p:nvPr/>
        </p:nvSpPr>
        <p:spPr bwMode="auto">
          <a:xfrm>
            <a:off x="7814734" y="6465888"/>
            <a:ext cx="1439333" cy="323850"/>
          </a:xfrm>
          <a:prstGeom prst="rect">
            <a:avLst/>
          </a:prstGeom>
          <a:noFill/>
          <a:ln w="9525" algn="ctr">
            <a:noFill/>
            <a:miter lim="800000"/>
            <a:headEnd/>
            <a:tailEnd/>
          </a:ln>
        </p:spPr>
        <p:txBody>
          <a:bodyPr lIns="0" tIns="0" rIns="0"/>
          <a:lstStyle/>
          <a:p>
            <a:pPr algn="ctr"/>
            <a:r>
              <a:rPr lang="en-US" sz="800" dirty="0">
                <a:solidFill>
                  <a:schemeClr val="tx2"/>
                </a:solidFill>
                <a:latin typeface="Futura Medium" pitchFamily="2" charset="0"/>
              </a:rPr>
              <a:t>CONFIDENTIAL</a:t>
            </a:r>
          </a:p>
        </p:txBody>
      </p:sp>
      <p:sp>
        <p:nvSpPr>
          <p:cNvPr id="163860" name="Rectangle 20"/>
          <p:cNvSpPr>
            <a:spLocks noGrp="1" noChangeArrowheads="1"/>
          </p:cNvSpPr>
          <p:nvPr>
            <p:ph type="ftr" sz="quarter" idx="3"/>
          </p:nvPr>
        </p:nvSpPr>
        <p:spPr bwMode="auto">
          <a:xfrm>
            <a:off x="4216401" y="6465888"/>
            <a:ext cx="3359151" cy="32385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00"/>
            </a:lvl1pPr>
          </a:lstStyle>
          <a:p>
            <a:endParaRPr lang="en-US" dirty="0"/>
          </a:p>
        </p:txBody>
      </p:sp>
    </p:spTree>
    <p:extLst>
      <p:ext uri="{BB962C8B-B14F-4D97-AF65-F5344CB8AC3E}">
        <p14:creationId xmlns:p14="http://schemas.microsoft.com/office/powerpoint/2010/main" val="25490008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fade/>
  </p:transition>
  <p:hf hdr="0"/>
  <p:txStyles>
    <p:title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2400">
          <a:solidFill>
            <a:schemeClr val="tx2"/>
          </a:solidFill>
          <a:latin typeface="Futura Medium" pitchFamily="2" charset="0"/>
        </a:defRPr>
      </a:lvl2pPr>
      <a:lvl3pPr algn="l" rtl="0" eaLnBrk="1" fontAlgn="base" hangingPunct="1">
        <a:spcBef>
          <a:spcPct val="0"/>
        </a:spcBef>
        <a:spcAft>
          <a:spcPct val="0"/>
        </a:spcAft>
        <a:defRPr sz="2400">
          <a:solidFill>
            <a:schemeClr val="tx2"/>
          </a:solidFill>
          <a:latin typeface="Futura Medium" pitchFamily="2" charset="0"/>
        </a:defRPr>
      </a:lvl3pPr>
      <a:lvl4pPr algn="l" rtl="0" eaLnBrk="1" fontAlgn="base" hangingPunct="1">
        <a:spcBef>
          <a:spcPct val="0"/>
        </a:spcBef>
        <a:spcAft>
          <a:spcPct val="0"/>
        </a:spcAft>
        <a:defRPr sz="2400">
          <a:solidFill>
            <a:schemeClr val="tx2"/>
          </a:solidFill>
          <a:latin typeface="Futura Medium" pitchFamily="2" charset="0"/>
        </a:defRPr>
      </a:lvl4pPr>
      <a:lvl5pPr algn="l" rtl="0" eaLnBrk="1" fontAlgn="base" hangingPunct="1">
        <a:spcBef>
          <a:spcPct val="0"/>
        </a:spcBef>
        <a:spcAft>
          <a:spcPct val="0"/>
        </a:spcAft>
        <a:defRPr sz="2400">
          <a:solidFill>
            <a:schemeClr val="tx2"/>
          </a:solidFill>
          <a:latin typeface="Futura Medium" pitchFamily="2" charset="0"/>
        </a:defRPr>
      </a:lvl5pPr>
      <a:lvl6pPr marL="457200" algn="l" rtl="0" eaLnBrk="1" fontAlgn="base" hangingPunct="1">
        <a:spcBef>
          <a:spcPct val="0"/>
        </a:spcBef>
        <a:spcAft>
          <a:spcPct val="0"/>
        </a:spcAft>
        <a:defRPr sz="2400">
          <a:solidFill>
            <a:schemeClr val="tx2"/>
          </a:solidFill>
          <a:latin typeface="Futura Medium" pitchFamily="2" charset="0"/>
        </a:defRPr>
      </a:lvl6pPr>
      <a:lvl7pPr marL="914400" algn="l" rtl="0" eaLnBrk="1" fontAlgn="base" hangingPunct="1">
        <a:spcBef>
          <a:spcPct val="0"/>
        </a:spcBef>
        <a:spcAft>
          <a:spcPct val="0"/>
        </a:spcAft>
        <a:defRPr sz="2400">
          <a:solidFill>
            <a:schemeClr val="tx2"/>
          </a:solidFill>
          <a:latin typeface="Futura Medium" pitchFamily="2" charset="0"/>
        </a:defRPr>
      </a:lvl7pPr>
      <a:lvl8pPr marL="1371600" algn="l" rtl="0" eaLnBrk="1" fontAlgn="base" hangingPunct="1">
        <a:spcBef>
          <a:spcPct val="0"/>
        </a:spcBef>
        <a:spcAft>
          <a:spcPct val="0"/>
        </a:spcAft>
        <a:defRPr sz="2400">
          <a:solidFill>
            <a:schemeClr val="tx2"/>
          </a:solidFill>
          <a:latin typeface="Futura Medium" pitchFamily="2" charset="0"/>
        </a:defRPr>
      </a:lvl8pPr>
      <a:lvl9pPr marL="1828800" algn="l" rtl="0" eaLnBrk="1" fontAlgn="base" hangingPunct="1">
        <a:spcBef>
          <a:spcPct val="0"/>
        </a:spcBef>
        <a:spcAft>
          <a:spcPct val="0"/>
        </a:spcAft>
        <a:defRPr sz="2400">
          <a:solidFill>
            <a:schemeClr val="tx2"/>
          </a:solidFill>
          <a:latin typeface="Futura Medium" pitchFamily="2" charset="0"/>
        </a:defRPr>
      </a:lvl9pPr>
    </p:titleStyle>
    <p:bodyStyle>
      <a:lvl1pPr marL="284163" indent="-284163" algn="l" rtl="0" eaLnBrk="1" fontAlgn="base" hangingPunct="1">
        <a:lnSpc>
          <a:spcPct val="120000"/>
        </a:lnSpc>
        <a:spcBef>
          <a:spcPct val="0"/>
        </a:spcBef>
        <a:spcAft>
          <a:spcPts val="600"/>
        </a:spcAft>
        <a:buClr>
          <a:schemeClr val="tx2"/>
        </a:buClr>
        <a:buSzPct val="75000"/>
        <a:buFont typeface="Wingdings" pitchFamily="2" charset="2"/>
        <a:buChar char="n"/>
        <a:defRPr sz="2000">
          <a:solidFill>
            <a:schemeClr val="tx1"/>
          </a:solidFill>
          <a:latin typeface="+mn-lt"/>
          <a:ea typeface="+mn-ea"/>
          <a:cs typeface="+mn-cs"/>
        </a:defRPr>
      </a:lvl1pPr>
      <a:lvl2pPr marL="569913" indent="-193675" algn="l" rtl="0" eaLnBrk="1" fontAlgn="base" hangingPunct="1">
        <a:lnSpc>
          <a:spcPct val="120000"/>
        </a:lnSpc>
        <a:spcBef>
          <a:spcPct val="0"/>
        </a:spcBef>
        <a:spcAft>
          <a:spcPts val="600"/>
        </a:spcAft>
        <a:buSzPct val="75000"/>
        <a:buFont typeface="Wingdings" pitchFamily="2" charset="2"/>
        <a:buChar char="n"/>
        <a:defRPr sz="2000">
          <a:solidFill>
            <a:schemeClr val="tx1"/>
          </a:solidFill>
          <a:latin typeface="+mn-lt"/>
        </a:defRPr>
      </a:lvl2pPr>
      <a:lvl3pPr marL="952500" indent="-185738" algn="l" rtl="0" eaLnBrk="1" fontAlgn="base" hangingPunct="1">
        <a:lnSpc>
          <a:spcPct val="120000"/>
        </a:lnSpc>
        <a:spcBef>
          <a:spcPct val="0"/>
        </a:spcBef>
        <a:spcAft>
          <a:spcPts val="600"/>
        </a:spcAft>
        <a:buSzPct val="75000"/>
        <a:buFont typeface="Wingdings" pitchFamily="2" charset="2"/>
        <a:buChar char="n"/>
        <a:defRPr sz="1600">
          <a:solidFill>
            <a:schemeClr val="tx1"/>
          </a:solidFill>
          <a:latin typeface="+mn-lt"/>
        </a:defRPr>
      </a:lvl3pPr>
      <a:lvl4pPr marL="1323975" indent="-180975" algn="l" rtl="0" eaLnBrk="1" fontAlgn="base" hangingPunct="1">
        <a:lnSpc>
          <a:spcPct val="120000"/>
        </a:lnSpc>
        <a:spcBef>
          <a:spcPct val="0"/>
        </a:spcBef>
        <a:spcAft>
          <a:spcPts val="600"/>
        </a:spcAft>
        <a:buSzPct val="75000"/>
        <a:buFont typeface="Wingdings" pitchFamily="2" charset="2"/>
        <a:buChar char="n"/>
        <a:defRPr sz="1200">
          <a:solidFill>
            <a:schemeClr val="tx1"/>
          </a:solidFill>
          <a:latin typeface="+mn-lt"/>
        </a:defRPr>
      </a:lvl4pPr>
      <a:lvl5pPr marL="2057400" indent="-228600" algn="l" rtl="0" eaLnBrk="1" fontAlgn="base" hangingPunct="1">
        <a:spcBef>
          <a:spcPct val="20000"/>
        </a:spcBef>
        <a:spcAft>
          <a:spcPct val="0"/>
        </a:spcAft>
        <a:buFont typeface="Arial" pitchFamily="34" charset="0"/>
        <a:buChar char="»"/>
        <a:defRPr sz="2000">
          <a:solidFill>
            <a:schemeClr val="tx1"/>
          </a:solidFill>
          <a:latin typeface="+mn-lt"/>
        </a:defRPr>
      </a:lvl5pPr>
      <a:lvl6pPr marL="2514600" indent="-228600" algn="l" rtl="0" eaLnBrk="1" fontAlgn="base" hangingPunct="1">
        <a:spcBef>
          <a:spcPct val="20000"/>
        </a:spcBef>
        <a:spcAft>
          <a:spcPct val="0"/>
        </a:spcAft>
        <a:buFont typeface="Arial" pitchFamily="34" charset="0"/>
        <a:buChar char="»"/>
        <a:defRPr sz="2000">
          <a:solidFill>
            <a:schemeClr val="tx1"/>
          </a:solidFill>
          <a:latin typeface="+mn-lt"/>
        </a:defRPr>
      </a:lvl6pPr>
      <a:lvl7pPr marL="2971800" indent="-228600" algn="l" rtl="0" eaLnBrk="1" fontAlgn="base" hangingPunct="1">
        <a:spcBef>
          <a:spcPct val="20000"/>
        </a:spcBef>
        <a:spcAft>
          <a:spcPct val="0"/>
        </a:spcAft>
        <a:buFont typeface="Arial" pitchFamily="34" charset="0"/>
        <a:buChar char="»"/>
        <a:defRPr sz="2000">
          <a:solidFill>
            <a:schemeClr val="tx1"/>
          </a:solidFill>
          <a:latin typeface="+mn-lt"/>
        </a:defRPr>
      </a:lvl7pPr>
      <a:lvl8pPr marL="3429000" indent="-228600" algn="l" rtl="0" eaLnBrk="1" fontAlgn="base" hangingPunct="1">
        <a:spcBef>
          <a:spcPct val="20000"/>
        </a:spcBef>
        <a:spcAft>
          <a:spcPct val="0"/>
        </a:spcAft>
        <a:buFont typeface="Arial" pitchFamily="34" charset="0"/>
        <a:buChar char="»"/>
        <a:defRPr sz="2000">
          <a:solidFill>
            <a:schemeClr val="tx1"/>
          </a:solidFill>
          <a:latin typeface="+mn-lt"/>
        </a:defRPr>
      </a:lvl8pPr>
      <a:lvl9pPr marL="3886200" indent="-228600" algn="l" rtl="0" eaLnBrk="1" fontAlgn="base" hangingPunct="1">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3EA8512-65EF-47F7-98E7-C3F578F9C5B9}"/>
              </a:ext>
            </a:extLst>
          </p:cNvPr>
          <p:cNvSpPr>
            <a:spLocks noGrp="1"/>
          </p:cNvSpPr>
          <p:nvPr>
            <p:ph type="sldNum" sz="quarter" idx="4"/>
          </p:nvPr>
        </p:nvSpPr>
        <p:spPr/>
        <p:txBody>
          <a:bodyPr/>
          <a:lstStyle/>
          <a:p>
            <a:fld id="{D32BAE6A-B452-4007-8177-56DD051636F9}" type="slidenum">
              <a:rPr lang="en-GB" noProof="1" smtClean="0"/>
              <a:pPr/>
              <a:t>1</a:t>
            </a:fld>
            <a:endParaRPr lang="en-GB" noProof="1"/>
          </a:p>
        </p:txBody>
      </p:sp>
      <p:sp>
        <p:nvSpPr>
          <p:cNvPr id="9" name="Date Placeholder 8">
            <a:extLst>
              <a:ext uri="{FF2B5EF4-FFF2-40B4-BE49-F238E27FC236}">
                <a16:creationId xmlns:a16="http://schemas.microsoft.com/office/drawing/2014/main" id="{5B29AF88-9C77-474B-8CDD-420D6ED80551}"/>
              </a:ext>
            </a:extLst>
          </p:cNvPr>
          <p:cNvSpPr>
            <a:spLocks noGrp="1"/>
          </p:cNvSpPr>
          <p:nvPr>
            <p:ph type="dt" sz="half" idx="2"/>
          </p:nvPr>
        </p:nvSpPr>
        <p:spPr/>
        <p:txBody>
          <a:bodyPr/>
          <a:lstStyle/>
          <a:p>
            <a:pPr>
              <a:defRPr/>
            </a:pPr>
            <a:r>
              <a:rPr lang="en-GB" noProof="1"/>
              <a:t>Date Month 2016</a:t>
            </a:r>
          </a:p>
        </p:txBody>
      </p:sp>
      <p:sp>
        <p:nvSpPr>
          <p:cNvPr id="10" name="Title 4">
            <a:extLst>
              <a:ext uri="{FF2B5EF4-FFF2-40B4-BE49-F238E27FC236}">
                <a16:creationId xmlns:a16="http://schemas.microsoft.com/office/drawing/2014/main" id="{4E7C9C04-9525-463E-BF26-F23B0253E26B}"/>
              </a:ext>
            </a:extLst>
          </p:cNvPr>
          <p:cNvSpPr txBox="1">
            <a:spLocks/>
          </p:cNvSpPr>
          <p:nvPr/>
        </p:nvSpPr>
        <p:spPr bwMode="auto">
          <a:xfrm>
            <a:off x="1712261" y="524367"/>
            <a:ext cx="9899747" cy="3956288"/>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lvl1pPr algn="l" defTabSz="1219170" rtl="0" eaLnBrk="1" latinLnBrk="0" hangingPunct="1">
              <a:lnSpc>
                <a:spcPct val="110000"/>
              </a:lnSpc>
              <a:spcBef>
                <a:spcPct val="0"/>
              </a:spcBef>
              <a:buNone/>
              <a:defRPr sz="2800" b="0" kern="1200" cap="none" spc="0" baseline="0">
                <a:solidFill>
                  <a:schemeClr val="tx1"/>
                </a:solidFill>
                <a:latin typeface="+mj-lt"/>
                <a:ea typeface="+mj-ea"/>
                <a:cs typeface="Arial" pitchFamily="34" charset="0"/>
              </a:defRPr>
            </a:lvl1pPr>
          </a:lstStyle>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Project Title :		</a:t>
            </a:r>
            <a:r>
              <a:rPr lang="en-GB" sz="1800" b="1" dirty="0">
                <a:latin typeface="Arial Narrow" panose="020B0606020202030204" pitchFamily="34" charset="0"/>
              </a:rPr>
              <a:t>PU2 - CD4 SCW network monitoring</a:t>
            </a:r>
            <a:r>
              <a:rPr lang="en-GB" sz="1600" b="1" dirty="0">
                <a:latin typeface="Arial Narrow" panose="020B0606020202030204" pitchFamily="34" charset="0"/>
              </a:rPr>
              <a:t>		</a:t>
            </a:r>
          </a:p>
          <a:p>
            <a:pPr marL="0" marR="0" lvl="0" indent="0" algn="l" defTabSz="1219170" rtl="0" eaLnBrk="1" fontAlgn="auto" latinLnBrk="0" hangingPunct="1">
              <a:lnSpc>
                <a:spcPct val="110000"/>
              </a:lnSpc>
              <a:spcBef>
                <a:spcPct val="0"/>
              </a:spcBef>
              <a:spcAft>
                <a:spcPts val="0"/>
              </a:spcAft>
              <a:buClrTx/>
              <a:buSzTx/>
              <a:buFontTx/>
              <a:buNone/>
              <a:tabLst/>
              <a:defRPr/>
            </a:pPr>
            <a:r>
              <a:rPr lang="en-GB" sz="1600" b="1" dirty="0">
                <a:latin typeface="Arial Narrow" panose="020B0606020202030204" pitchFamily="34" charset="0"/>
              </a:rPr>
              <a:t>                                                      </a:t>
            </a:r>
            <a:endPar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endParaRPr>
          </a:p>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Location/Unit:	SEPL </a:t>
            </a:r>
            <a:r>
              <a:rPr kumimoji="0" lang="en-US" sz="1800" b="1" i="0" u="none" strike="noStrike" kern="1200" cap="none" spc="0" normalizeH="0" baseline="0" noProof="0" dirty="0" err="1">
                <a:ln>
                  <a:noFill/>
                </a:ln>
                <a:solidFill>
                  <a:srgbClr val="404040"/>
                </a:solidFill>
                <a:effectLst/>
                <a:uLnTx/>
                <a:uFillTx/>
                <a:latin typeface="Arial Narrow" panose="020B0606020202030204" pitchFamily="34" charset="0"/>
              </a:rPr>
              <a:t>Bukom</a:t>
            </a: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 PU2 (CD4)	</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Champion:		Ashvini Katkar (Tiger Team) along with PU2 Ops and tech</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Project Engineer: 	Rina Yang</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DPL ID/MTA ID: 	211004 / Multiple </a:t>
            </a:r>
          </a:p>
          <a:p>
            <a:pPr marL="0" marR="0" lvl="0" indent="0" algn="l" defTabSz="1219170" rtl="0" eaLnBrk="1" fontAlgn="auto" latinLnBrk="0" hangingPunct="1">
              <a:lnSpc>
                <a:spcPct val="110000"/>
              </a:lnSpc>
              <a:spcBef>
                <a:spcPct val="0"/>
              </a:spcBef>
              <a:spcAft>
                <a:spcPts val="0"/>
              </a:spcAft>
              <a:buClrTx/>
              <a:buSzTx/>
              <a:buFontTx/>
              <a:buNone/>
              <a:tabLst/>
              <a:defRPr/>
            </a:pPr>
            <a:endParaRPr lang="en-US" sz="1800" b="1" dirty="0">
              <a:solidFill>
                <a:srgbClr val="404040"/>
              </a:solidFill>
              <a:latin typeface="Arial Narrow" panose="020B0606020202030204" pitchFamily="34" charset="0"/>
            </a:endParaRPr>
          </a:p>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Date :		</a:t>
            </a:r>
            <a:r>
              <a:rPr lang="en-US" sz="1800" b="1" dirty="0">
                <a:solidFill>
                  <a:srgbClr val="404040"/>
                </a:solidFill>
                <a:latin typeface="Arial Narrow" panose="020B0606020202030204" pitchFamily="34" charset="0"/>
              </a:rPr>
              <a:t>17</a:t>
            </a: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/10/2022</a:t>
            </a: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endPar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endParaRPr>
          </a:p>
        </p:txBody>
      </p:sp>
    </p:spTree>
    <p:extLst>
      <p:ext uri="{BB962C8B-B14F-4D97-AF65-F5344CB8AC3E}">
        <p14:creationId xmlns:p14="http://schemas.microsoft.com/office/powerpoint/2010/main" val="321650272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1247-37E9-45C8-8628-393A143BA3AD}"/>
              </a:ext>
            </a:extLst>
          </p:cNvPr>
          <p:cNvSpPr>
            <a:spLocks noGrp="1"/>
          </p:cNvSpPr>
          <p:nvPr>
            <p:ph type="title"/>
          </p:nvPr>
        </p:nvSpPr>
        <p:spPr>
          <a:xfrm>
            <a:off x="491222" y="184293"/>
            <a:ext cx="11171238" cy="752475"/>
          </a:xfrm>
        </p:spPr>
        <p:txBody>
          <a:bodyPr/>
          <a:lstStyle/>
          <a:p>
            <a:r>
              <a:rPr lang="en-US" dirty="0"/>
              <a:t>High Level Summary for CD4 SCW project: </a:t>
            </a:r>
          </a:p>
        </p:txBody>
      </p:sp>
      <p:sp>
        <p:nvSpPr>
          <p:cNvPr id="4" name="Date Placeholder 3">
            <a:extLst>
              <a:ext uri="{FF2B5EF4-FFF2-40B4-BE49-F238E27FC236}">
                <a16:creationId xmlns:a16="http://schemas.microsoft.com/office/drawing/2014/main" id="{ADEC5288-F2D5-4057-A758-DE6AA7F92E57}"/>
              </a:ext>
            </a:extLst>
          </p:cNvPr>
          <p:cNvSpPr>
            <a:spLocks noGrp="1"/>
          </p:cNvSpPr>
          <p:nvPr>
            <p:ph type="dt" sz="half" idx="2"/>
          </p:nvPr>
        </p:nvSpPr>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1">
                <a:ln>
                  <a:noFill/>
                </a:ln>
                <a:solidFill>
                  <a:srgbClr val="404040"/>
                </a:solidFill>
                <a:effectLst/>
                <a:uLnTx/>
                <a:uFillTx/>
                <a:latin typeface="ShellMedium" panose="00000600000000000000" pitchFamily="50" charset="0"/>
                <a:ea typeface="+mn-ea"/>
                <a:cs typeface="Arial" pitchFamily="34" charset="0"/>
              </a:rPr>
              <a:t>Date Month 2016</a:t>
            </a:r>
          </a:p>
        </p:txBody>
      </p:sp>
      <p:graphicFrame>
        <p:nvGraphicFramePr>
          <p:cNvPr id="5" name="Table 4">
            <a:extLst>
              <a:ext uri="{FF2B5EF4-FFF2-40B4-BE49-F238E27FC236}">
                <a16:creationId xmlns:a16="http://schemas.microsoft.com/office/drawing/2014/main" id="{DD9B5B5B-0A9A-4081-9F44-947514E33349}"/>
              </a:ext>
            </a:extLst>
          </p:cNvPr>
          <p:cNvGraphicFramePr>
            <a:graphicFrameLocks noGrp="1"/>
          </p:cNvGraphicFramePr>
          <p:nvPr>
            <p:extLst>
              <p:ext uri="{D42A27DB-BD31-4B8C-83A1-F6EECF244321}">
                <p14:modId xmlns:p14="http://schemas.microsoft.com/office/powerpoint/2010/main" val="1788160558"/>
              </p:ext>
            </p:extLst>
          </p:nvPr>
        </p:nvGraphicFramePr>
        <p:xfrm>
          <a:off x="449918" y="820589"/>
          <a:ext cx="11350656" cy="3306890"/>
        </p:xfrm>
        <a:graphic>
          <a:graphicData uri="http://schemas.openxmlformats.org/drawingml/2006/table">
            <a:tbl>
              <a:tblPr firstRow="1" firstCol="1" bandRow="1">
                <a:tableStyleId>{5C22544A-7EE6-4342-B048-85BDC9FD1C3A}</a:tableStyleId>
              </a:tblPr>
              <a:tblGrid>
                <a:gridCol w="1260283">
                  <a:extLst>
                    <a:ext uri="{9D8B030D-6E8A-4147-A177-3AD203B41FA5}">
                      <a16:colId xmlns:a16="http://schemas.microsoft.com/office/drawing/2014/main" val="888621561"/>
                    </a:ext>
                  </a:extLst>
                </a:gridCol>
                <a:gridCol w="2364517">
                  <a:extLst>
                    <a:ext uri="{9D8B030D-6E8A-4147-A177-3AD203B41FA5}">
                      <a16:colId xmlns:a16="http://schemas.microsoft.com/office/drawing/2014/main" val="3323548818"/>
                    </a:ext>
                  </a:extLst>
                </a:gridCol>
                <a:gridCol w="2191963">
                  <a:extLst>
                    <a:ext uri="{9D8B030D-6E8A-4147-A177-3AD203B41FA5}">
                      <a16:colId xmlns:a16="http://schemas.microsoft.com/office/drawing/2014/main" val="18016152"/>
                    </a:ext>
                  </a:extLst>
                </a:gridCol>
                <a:gridCol w="2184822">
                  <a:extLst>
                    <a:ext uri="{9D8B030D-6E8A-4147-A177-3AD203B41FA5}">
                      <a16:colId xmlns:a16="http://schemas.microsoft.com/office/drawing/2014/main" val="3945038197"/>
                    </a:ext>
                  </a:extLst>
                </a:gridCol>
                <a:gridCol w="1879977">
                  <a:extLst>
                    <a:ext uri="{9D8B030D-6E8A-4147-A177-3AD203B41FA5}">
                      <a16:colId xmlns:a16="http://schemas.microsoft.com/office/drawing/2014/main" val="1524925098"/>
                    </a:ext>
                  </a:extLst>
                </a:gridCol>
                <a:gridCol w="1469094">
                  <a:extLst>
                    <a:ext uri="{9D8B030D-6E8A-4147-A177-3AD203B41FA5}">
                      <a16:colId xmlns:a16="http://schemas.microsoft.com/office/drawing/2014/main" val="1390025254"/>
                    </a:ext>
                  </a:extLst>
                </a:gridCol>
              </a:tblGrid>
              <a:tr h="370682">
                <a:tc>
                  <a:txBody>
                    <a:bodyPr/>
                    <a:lstStyle/>
                    <a:p>
                      <a:endParaRPr lang="en-US" sz="1000" dirty="0">
                        <a:solidFill>
                          <a:schemeClr val="tx1"/>
                        </a:solidFill>
                        <a:effectLst/>
                        <a:latin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Original Scope</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Original  Scope – Monitoring (Optimized)</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Improved Monitoring Scope</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highlight>
                            <a:srgbClr val="3EFC24"/>
                          </a:highlight>
                          <a:latin typeface="+mn-lt"/>
                          <a:ea typeface="+mn-ea"/>
                          <a:cs typeface="+mn-cs"/>
                        </a:rPr>
                        <a:t>Flushing + Monitoring</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Do nothing</a:t>
                      </a:r>
                    </a:p>
                    <a:p>
                      <a:pPr marL="0" marR="0" algn="ctr">
                        <a:spcBef>
                          <a:spcPts val="0"/>
                        </a:spcBef>
                        <a:spcAft>
                          <a:spcPts val="0"/>
                        </a:spcAft>
                      </a:pPr>
                      <a:endParaRPr lang="en-US" sz="1100" b="1"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45347"/>
                  </a:ext>
                </a:extLst>
              </a:tr>
              <a:tr h="370682">
                <a:tc>
                  <a:txBody>
                    <a:bodyPr/>
                    <a:lstStyle/>
                    <a:p>
                      <a:pPr marL="0" marR="0">
                        <a:spcBef>
                          <a:spcPts val="0"/>
                        </a:spcBef>
                        <a:spcAft>
                          <a:spcPts val="0"/>
                        </a:spcAft>
                      </a:pPr>
                      <a:r>
                        <a:rPr lang="en-US" sz="1100" dirty="0">
                          <a:solidFill>
                            <a:schemeClr val="tx1"/>
                          </a:solidFill>
                          <a:effectLst/>
                        </a:rPr>
                        <a:t>Capex, $</a:t>
                      </a:r>
                      <a:r>
                        <a:rPr lang="en-US" sz="1100" dirty="0" err="1">
                          <a:solidFill>
                            <a:schemeClr val="tx1"/>
                          </a:solidFill>
                          <a:effectLst/>
                        </a:rPr>
                        <a:t>mln</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$2.5 – $3.0</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$2.0 – $2.5</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$0.5</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rPr>
                        <a:t>$0.6</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0 (or defer to next TA)</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6562135"/>
                  </a:ext>
                </a:extLst>
              </a:tr>
              <a:tr h="910945">
                <a:tc>
                  <a:txBody>
                    <a:bodyPr/>
                    <a:lstStyle/>
                    <a:p>
                      <a:pPr marL="0" marR="0">
                        <a:spcBef>
                          <a:spcPts val="0"/>
                        </a:spcBef>
                        <a:spcAft>
                          <a:spcPts val="0"/>
                        </a:spcAft>
                      </a:pPr>
                      <a:r>
                        <a:rPr lang="en-US" sz="1100" dirty="0">
                          <a:solidFill>
                            <a:schemeClr val="tx1"/>
                          </a:solidFill>
                          <a:effectLst/>
                        </a:rPr>
                        <a:t>Scope</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 location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Pumps + RO + stubs, boosted/non booster header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 &amp; non-TA)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Basic monitoring PT/TT/FT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 location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Pumps + RO + stubs, boosted/non booster header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 &amp; non-TA)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Basic monitoring PT/TT/FT </a:t>
                      </a:r>
                      <a:r>
                        <a:rPr lang="en-US" sz="1100" kern="1200" dirty="0">
                          <a:solidFill>
                            <a:schemeClr val="tx1"/>
                          </a:solidFill>
                          <a:effectLst/>
                          <a:latin typeface="Calibri" panose="020F0502020204030204" pitchFamily="34" charset="0"/>
                          <a:cs typeface="Times New Roman" panose="02020603050405020304" pitchFamily="18" charset="0"/>
                        </a:rPr>
                        <a:t>+ 10 x PT </a:t>
                      </a:r>
                      <a:r>
                        <a:rPr lang="en-US" sz="1100" u="sng" kern="1200" dirty="0">
                          <a:solidFill>
                            <a:schemeClr val="tx1"/>
                          </a:solidFill>
                          <a:effectLst/>
                          <a:latin typeface="Calibri" panose="020F0502020204030204" pitchFamily="34" charset="0"/>
                          <a:cs typeface="Times New Roman" panose="02020603050405020304" pitchFamily="18" charset="0"/>
                        </a:rPr>
                        <a:t>(TA)</a:t>
                      </a:r>
                      <a:endParaRPr lang="en-US" sz="1100" u="sng"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FT’s + max. 10 nos. Instruments</a:t>
                      </a:r>
                    </a:p>
                    <a:p>
                      <a:pPr marL="342900" marR="0" lvl="0" indent="-342900">
                        <a:spcBef>
                          <a:spcPts val="0"/>
                        </a:spcBef>
                        <a:spcAft>
                          <a:spcPts val="0"/>
                        </a:spcAft>
                        <a:buFont typeface="Arial" panose="020B0604020202020204" pitchFamily="34" charset="0"/>
                        <a:buChar char="•"/>
                        <a:tabLst>
                          <a:tab pos="457200" algn="l"/>
                        </a:tabLst>
                      </a:pP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spcBef>
                          <a:spcPts val="0"/>
                        </a:spcBef>
                        <a:spcAft>
                          <a:spcPts val="0"/>
                        </a:spcAft>
                        <a:buFont typeface="Arial" panose="020B0604020202020204" pitchFamily="34" charset="0"/>
                        <a:buChar char="•"/>
                      </a:pPr>
                      <a:r>
                        <a:rPr lang="en-US" sz="1100" kern="1200" dirty="0">
                          <a:solidFill>
                            <a:schemeClr val="tx1"/>
                          </a:solidFill>
                          <a:effectLst/>
                          <a:latin typeface="Calibri" panose="020F0502020204030204" pitchFamily="34" charset="0"/>
                          <a:cs typeface="Times New Roman" panose="02020603050405020304" pitchFamily="18" charset="0"/>
                        </a:rPr>
                        <a:t>As is condition</a:t>
                      </a:r>
                    </a:p>
                    <a:p>
                      <a:pPr marL="171450" marR="0" indent="-171450">
                        <a:spcBef>
                          <a:spcPts val="0"/>
                        </a:spcBef>
                        <a:spcAft>
                          <a:spcPts val="0"/>
                        </a:spcAft>
                        <a:buFont typeface="Arial" panose="020B0604020202020204" pitchFamily="34" charset="0"/>
                        <a:buChar char="•"/>
                      </a:pPr>
                      <a:r>
                        <a:rPr lang="en-US" sz="1100" kern="1200" dirty="0">
                          <a:solidFill>
                            <a:schemeClr val="tx1"/>
                          </a:solidFill>
                          <a:effectLst/>
                          <a:latin typeface="Calibri" panose="020F0502020204030204" pitchFamily="34" charset="0"/>
                          <a:cs typeface="Times New Roman" panose="02020603050405020304" pitchFamily="18" charset="0"/>
                        </a:rPr>
                        <a:t>2 existing booster pumps operating at edge of pump curve.</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7888964"/>
                  </a:ext>
                </a:extLst>
              </a:tr>
              <a:tr h="594107">
                <a:tc>
                  <a:txBody>
                    <a:bodyPr/>
                    <a:lstStyle/>
                    <a:p>
                      <a:pPr marL="0" marR="0">
                        <a:spcBef>
                          <a:spcPts val="0"/>
                        </a:spcBef>
                        <a:spcAft>
                          <a:spcPts val="0"/>
                        </a:spcAft>
                      </a:pPr>
                      <a:r>
                        <a:rPr lang="en-US" sz="1100" dirty="0">
                          <a:solidFill>
                            <a:schemeClr val="tx1"/>
                          </a:solidFill>
                          <a:effectLst/>
                        </a:rPr>
                        <a:t>What it gives us</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avoids salting to 3 HX (300k replacement cost each TA)</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Helps to a large extent to keep HDS3 HP mode operation</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Better Reliability of SCW network</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Much better mapping of SCW fouling for next 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avoids salting to 3 HX (300k replacement cost each TA)</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Helps to a large extent to keep HDS3 HP mode operation</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Better Reliability of SCW network</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 monitoring capability.</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kern="1200" dirty="0">
                          <a:solidFill>
                            <a:schemeClr val="tx1"/>
                          </a:solidFill>
                          <a:effectLst/>
                          <a:latin typeface="Calibri" panose="020F0502020204030204" pitchFamily="34" charset="0"/>
                          <a:cs typeface="Times New Roman" panose="02020603050405020304" pitchFamily="18" charset="0"/>
                        </a:rPr>
                        <a:t>Advanced monitoring of the network for better on the run-troubleshooting.</a:t>
                      </a:r>
                    </a:p>
                    <a:p>
                      <a:endParaRPr lang="en-US" sz="1100" kern="120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8600" marR="0" lvl="0" indent="-228600" algn="l" defTabSz="121917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effectLst/>
                          <a:latin typeface="Calibri" panose="020F0502020204030204" pitchFamily="34" charset="0"/>
                          <a:cs typeface="Times New Roman" panose="02020603050405020304" pitchFamily="18" charset="0"/>
                        </a:rPr>
                        <a:t>De-debris at E7540AB, E7541ABC, E7439AB. </a:t>
                      </a:r>
                    </a:p>
                    <a:p>
                      <a:pPr marL="228600" marR="0" lvl="0" indent="-228600" algn="l" defTabSz="121917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effectLst/>
                          <a:latin typeface="Calibri" panose="020F0502020204030204" pitchFamily="34" charset="0"/>
                          <a:cs typeface="Times New Roman" panose="02020603050405020304" pitchFamily="18" charset="0"/>
                        </a:rPr>
                        <a:t>Much better mapping of SCW fouling for next 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kern="1200" dirty="0">
                          <a:solidFill>
                            <a:schemeClr val="tx1"/>
                          </a:solidFill>
                          <a:effectLst/>
                          <a:latin typeface="Calibri" panose="020F0502020204030204" pitchFamily="34" charset="0"/>
                          <a:cs typeface="Times New Roman" panose="02020603050405020304" pitchFamily="18" charset="0"/>
                        </a:rPr>
                        <a:t>-</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746721"/>
                  </a:ext>
                </a:extLst>
              </a:tr>
              <a:tr h="761675">
                <a:tc>
                  <a:txBody>
                    <a:bodyPr/>
                    <a:lstStyle/>
                    <a:p>
                      <a:pPr marL="0" marR="0">
                        <a:spcBef>
                          <a:spcPts val="0"/>
                        </a:spcBef>
                        <a:spcAft>
                          <a:spcPts val="0"/>
                        </a:spcAft>
                      </a:pPr>
                      <a:r>
                        <a:rPr lang="en-US" sz="1100" dirty="0">
                          <a:solidFill>
                            <a:schemeClr val="tx1"/>
                          </a:solidFill>
                          <a:effectLst/>
                        </a:rPr>
                        <a:t>Potential consequence, if project is not executed.</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endParaRPr lang="en-US" sz="110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050" kern="1200" dirty="0">
                          <a:solidFill>
                            <a:schemeClr val="tx1"/>
                          </a:solidFill>
                          <a:effectLst/>
                          <a:latin typeface="+mn-lt"/>
                          <a:ea typeface="+mn-ea"/>
                          <a:cs typeface="+mn-cs"/>
                        </a:rPr>
                        <a:t>Difficulty in monitoring &amp; tuning the network.</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Accept risk of CD4 potential OA loss (~ 1% annually)</a:t>
                      </a:r>
                    </a:p>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Loss of SCW booster pump means HDS3 operates on LP mode (tail gas to flare gas header, multiple thinned sections)</a:t>
                      </a:r>
                    </a:p>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Replacement of </a:t>
                      </a:r>
                      <a:r>
                        <a:rPr lang="en-US" sz="1050" dirty="0" err="1">
                          <a:solidFill>
                            <a:schemeClr val="tx1"/>
                          </a:solidFill>
                          <a:effectLst/>
                        </a:rPr>
                        <a:t>Ti</a:t>
                      </a:r>
                      <a:r>
                        <a:rPr lang="en-US" sz="1050" dirty="0">
                          <a:solidFill>
                            <a:schemeClr val="tx1"/>
                          </a:solidFill>
                          <a:effectLst/>
                        </a:rPr>
                        <a:t> HX due to salting of 300k per TA.</a:t>
                      </a:r>
                      <a:endParaRPr lang="en-US" sz="105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71450" indent="-171450">
                        <a:buFont typeface="Arial" panose="020B0604020202020204" pitchFamily="34" charset="0"/>
                        <a:buChar char="•"/>
                      </a:pPr>
                      <a:endParaRPr lang="en-US" sz="1100"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100"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2694140"/>
                  </a:ext>
                </a:extLst>
              </a:tr>
            </a:tbl>
          </a:graphicData>
        </a:graphic>
      </p:graphicFrame>
      <p:sp>
        <p:nvSpPr>
          <p:cNvPr id="6" name="TextBox 5">
            <a:extLst>
              <a:ext uri="{FF2B5EF4-FFF2-40B4-BE49-F238E27FC236}">
                <a16:creationId xmlns:a16="http://schemas.microsoft.com/office/drawing/2014/main" id="{C3011CE8-6BF7-4D65-9EE4-29F00FBB6A79}"/>
              </a:ext>
            </a:extLst>
          </p:cNvPr>
          <p:cNvSpPr txBox="1"/>
          <p:nvPr/>
        </p:nvSpPr>
        <p:spPr bwMode="auto">
          <a:xfrm>
            <a:off x="8222080" y="409203"/>
            <a:ext cx="2286000" cy="430887"/>
          </a:xfrm>
          <a:prstGeom prst="rect">
            <a:avLst/>
          </a:prstGeom>
          <a:noFill/>
          <a:ln w="9525" algn="ctr">
            <a:noFill/>
            <a:miter lim="800000"/>
            <a:headEnd/>
            <a:tailEnd/>
          </a:ln>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04040"/>
                </a:solidFill>
                <a:effectLst/>
                <a:uLnTx/>
                <a:uFillTx/>
                <a:latin typeface="ShellMedium"/>
                <a:ea typeface="+mn-ea"/>
                <a:cs typeface="+mn-cs"/>
              </a:rPr>
              <a:t>Selected option</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04040"/>
                </a:solidFill>
                <a:effectLst/>
                <a:uLnTx/>
                <a:uFillTx/>
                <a:latin typeface="ShellMedium"/>
                <a:ea typeface="+mn-ea"/>
                <a:cs typeface="+mn-cs"/>
              </a:rPr>
              <a:t>Phase 1</a:t>
            </a:r>
          </a:p>
        </p:txBody>
      </p:sp>
      <p:sp>
        <p:nvSpPr>
          <p:cNvPr id="8" name="TextBox 7">
            <a:extLst>
              <a:ext uri="{FF2B5EF4-FFF2-40B4-BE49-F238E27FC236}">
                <a16:creationId xmlns:a16="http://schemas.microsoft.com/office/drawing/2014/main" id="{0CF400CB-5441-43AD-9CD1-140D6A0086CD}"/>
              </a:ext>
            </a:extLst>
          </p:cNvPr>
          <p:cNvSpPr txBox="1"/>
          <p:nvPr/>
        </p:nvSpPr>
        <p:spPr bwMode="auto">
          <a:xfrm>
            <a:off x="332045" y="4365010"/>
            <a:ext cx="11859955" cy="2123658"/>
          </a:xfrm>
          <a:prstGeom prst="rect">
            <a:avLst/>
          </a:prstGeom>
          <a:noFill/>
          <a:ln w="9525" algn="ctr">
            <a:noFill/>
            <a:miter lim="800000"/>
            <a:headEnd/>
            <a:tailEnd/>
          </a:ln>
        </p:spPr>
        <p:txBody>
          <a:bodyPr wrap="square">
            <a:spAutoFit/>
          </a:bodyPr>
          <a:lstStyle/>
          <a:p>
            <a:r>
              <a:rPr lang="en-SG" sz="1200" b="0" i="0" dirty="0">
                <a:solidFill>
                  <a:srgbClr val="242424"/>
                </a:solidFill>
                <a:effectLst/>
                <a:latin typeface="-apple-system"/>
              </a:rPr>
              <a:t>Notes:</a:t>
            </a:r>
            <a:br>
              <a:rPr lang="en-SG" sz="1200" dirty="0"/>
            </a:br>
            <a:r>
              <a:rPr lang="en-SG" sz="1200" dirty="0">
                <a:solidFill>
                  <a:srgbClr val="242424"/>
                </a:solidFill>
                <a:latin typeface="-apple-system"/>
              </a:rPr>
              <a:t>1) Phase2 : </a:t>
            </a:r>
            <a:r>
              <a:rPr lang="en-SG" sz="1200" b="0" i="0" dirty="0">
                <a:solidFill>
                  <a:srgbClr val="242424"/>
                </a:solidFill>
                <a:effectLst/>
                <a:latin typeface="-apple-system"/>
              </a:rPr>
              <a:t>Original scope optimized (option 2) to proceed ahead with engineering, so as to achieve FID by Apr 2023 (dependent on Wood availability, after TA 2023 works are concluded)</a:t>
            </a:r>
          </a:p>
          <a:p>
            <a:endParaRPr lang="en-SG" sz="1200" b="0" i="0" dirty="0">
              <a:solidFill>
                <a:srgbClr val="242424"/>
              </a:solidFill>
              <a:effectLst/>
              <a:latin typeface="-apple-system"/>
            </a:endParaRPr>
          </a:p>
          <a:p>
            <a:r>
              <a:rPr lang="en-SG" sz="1200" dirty="0">
                <a:solidFill>
                  <a:srgbClr val="242424"/>
                </a:solidFill>
                <a:latin typeface="-apple-system"/>
              </a:rPr>
              <a:t>2) </a:t>
            </a:r>
            <a:r>
              <a:rPr lang="en-SG" sz="1200" b="0" i="0" dirty="0">
                <a:solidFill>
                  <a:srgbClr val="242424"/>
                </a:solidFill>
                <a:effectLst/>
                <a:latin typeface="-apple-system"/>
              </a:rPr>
              <a:t>Temp MOC for running 2oo2 booster pump (P7540A/B) has to be converted to permanent. RE has confirmed 2oo2 pump reliable run cannot be assured. Mitigation  be discussed as part of permanent MOC. Essential pump/ motor spares to be made available in case any of the pump fail in between (part of permanent MOC). Running both the booster pumps is critical to get sufficient SCW flow to HDS3 HEX’s to enable HP mode of operation. In case of pump failure, HDS3 will go into LP mode of operation.</a:t>
            </a:r>
          </a:p>
          <a:p>
            <a:br>
              <a:rPr lang="en-SG" sz="1200" dirty="0"/>
            </a:br>
            <a:r>
              <a:rPr lang="en-SG" sz="1200" dirty="0">
                <a:solidFill>
                  <a:srgbClr val="242424"/>
                </a:solidFill>
                <a:latin typeface="-apple-system"/>
              </a:rPr>
              <a:t>3) </a:t>
            </a:r>
            <a:r>
              <a:rPr lang="en-SG" sz="1200" b="0" i="0" dirty="0">
                <a:solidFill>
                  <a:srgbClr val="242424"/>
                </a:solidFill>
                <a:effectLst/>
                <a:latin typeface="-apple-system"/>
              </a:rPr>
              <a:t>To enable HDS3 LP mode operation, a repair strategy for the 2 flare headers (CD2/4, CD1/5) which needs to take into account redundant CD5 flare header, short term repairs/</a:t>
            </a:r>
            <a:r>
              <a:rPr lang="en-SG" sz="1200" b="0" i="0" dirty="0" err="1">
                <a:solidFill>
                  <a:srgbClr val="242424"/>
                </a:solidFill>
                <a:effectLst/>
                <a:latin typeface="-apple-system"/>
              </a:rPr>
              <a:t>doability</a:t>
            </a:r>
            <a:r>
              <a:rPr lang="en-SG" sz="1200" b="0" i="0" dirty="0">
                <a:solidFill>
                  <a:srgbClr val="242424"/>
                </a:solidFill>
                <a:effectLst/>
                <a:latin typeface="-apple-system"/>
              </a:rPr>
              <a:t>, into question (i.e. we should look beyond clamping thinned sections which require significant alternations to multiple pipe supports). Action is with Utilities Tech team.</a:t>
            </a:r>
            <a:br>
              <a:rPr lang="en-SG" dirty="0"/>
            </a:br>
            <a:endParaRPr lang="en-SG" dirty="0"/>
          </a:p>
        </p:txBody>
      </p:sp>
    </p:spTree>
    <p:extLst>
      <p:ext uri="{BB962C8B-B14F-4D97-AF65-F5344CB8AC3E}">
        <p14:creationId xmlns:p14="http://schemas.microsoft.com/office/powerpoint/2010/main" val="174262866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242B7580-4DA6-4D3B-9C26-B6B7DD5CFC85}"/>
              </a:ext>
            </a:extLst>
          </p:cNvPr>
          <p:cNvSpPr>
            <a:spLocks noGrp="1"/>
          </p:cNvSpPr>
          <p:nvPr>
            <p:ph type="title"/>
          </p:nvPr>
        </p:nvSpPr>
        <p:spPr>
          <a:xfrm>
            <a:off x="508000" y="122238"/>
            <a:ext cx="11171238" cy="752475"/>
          </a:xfrm>
        </p:spPr>
        <p:txBody>
          <a:bodyPr/>
          <a:lstStyle/>
          <a:p>
            <a:r>
              <a:rPr lang="en-SG" dirty="0"/>
              <a:t>Problem Statement – Phase 1</a:t>
            </a:r>
            <a:endParaRPr lang="en-GB" dirty="0"/>
          </a:p>
        </p:txBody>
      </p:sp>
      <p:sp>
        <p:nvSpPr>
          <p:cNvPr id="62" name="Title 1">
            <a:extLst>
              <a:ext uri="{FF2B5EF4-FFF2-40B4-BE49-F238E27FC236}">
                <a16:creationId xmlns:a16="http://schemas.microsoft.com/office/drawing/2014/main" id="{AB00A1F9-9A3E-42F2-B1D9-58B6B48CACBC}"/>
              </a:ext>
            </a:extLst>
          </p:cNvPr>
          <p:cNvSpPr txBox="1">
            <a:spLocks/>
          </p:cNvSpPr>
          <p:nvPr/>
        </p:nvSpPr>
        <p:spPr bwMode="auto">
          <a:xfrm>
            <a:off x="508000" y="817562"/>
            <a:ext cx="7951066" cy="66784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Insufficient monitoring of CD4 SCW network for pressure and flow</a:t>
            </a:r>
          </a:p>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Marine debris accumulation at SCW supply header of elevated HEXs</a:t>
            </a:r>
            <a:endParaRPr lang="en-GB" sz="1600" dirty="0">
              <a:latin typeface="Arial" panose="020B0604020202020204" pitchFamily="34" charset="0"/>
              <a:cs typeface="Arial" panose="020B0604020202020204" pitchFamily="34" charset="0"/>
            </a:endParaRPr>
          </a:p>
        </p:txBody>
      </p:sp>
      <p:sp>
        <p:nvSpPr>
          <p:cNvPr id="66" name="Title 1">
            <a:extLst>
              <a:ext uri="{FF2B5EF4-FFF2-40B4-BE49-F238E27FC236}">
                <a16:creationId xmlns:a16="http://schemas.microsoft.com/office/drawing/2014/main" id="{05E50ADD-3E03-479E-9627-B344A13A8BB2}"/>
              </a:ext>
            </a:extLst>
          </p:cNvPr>
          <p:cNvSpPr txBox="1">
            <a:spLocks/>
          </p:cNvSpPr>
          <p:nvPr/>
        </p:nvSpPr>
        <p:spPr bwMode="auto">
          <a:xfrm>
            <a:off x="508000" y="2277039"/>
            <a:ext cx="6102350" cy="38043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404040"/>
                </a:solidFill>
                <a:effectLst/>
                <a:uLnTx/>
                <a:uFillTx/>
                <a:latin typeface="ShellBold" panose="00000800000000000000" pitchFamily="50" charset="0"/>
                <a:ea typeface="+mj-ea"/>
                <a:cs typeface="+mj-cs"/>
              </a:rPr>
              <a:t>Proposed solution – Phase 1 </a:t>
            </a:r>
          </a:p>
        </p:txBody>
      </p:sp>
      <p:sp>
        <p:nvSpPr>
          <p:cNvPr id="68" name="Title 1">
            <a:extLst>
              <a:ext uri="{FF2B5EF4-FFF2-40B4-BE49-F238E27FC236}">
                <a16:creationId xmlns:a16="http://schemas.microsoft.com/office/drawing/2014/main" id="{BEEA7A03-5863-4B89-AE61-DA08403B7EB7}"/>
              </a:ext>
            </a:extLst>
          </p:cNvPr>
          <p:cNvSpPr txBox="1">
            <a:spLocks/>
          </p:cNvSpPr>
          <p:nvPr/>
        </p:nvSpPr>
        <p:spPr bwMode="auto">
          <a:xfrm>
            <a:off x="508000" y="2922044"/>
            <a:ext cx="7951066" cy="58725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To install pressure and flow transmitters at critical location in SCW network</a:t>
            </a:r>
          </a:p>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Dead end flushing arrangement to clean up accumulated debris</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5200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2259856-8CF5-49C8-BD98-8D7A2766C575}"/>
              </a:ext>
            </a:extLst>
          </p:cNvPr>
          <p:cNvSpPr>
            <a:spLocks noGrp="1"/>
          </p:cNvSpPr>
          <p:nvPr>
            <p:ph type="dt" sz="half" idx="2"/>
          </p:nvPr>
        </p:nvSpPr>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1">
                <a:ln>
                  <a:noFill/>
                </a:ln>
                <a:solidFill>
                  <a:srgbClr val="404040"/>
                </a:solidFill>
                <a:effectLst/>
                <a:uLnTx/>
                <a:uFillTx/>
                <a:latin typeface="Futura Medium"/>
                <a:ea typeface="+mn-ea"/>
                <a:cs typeface="Arial" pitchFamily="34" charset="0"/>
              </a:rPr>
              <a:t>Feb 2022</a:t>
            </a:r>
          </a:p>
        </p:txBody>
      </p:sp>
      <p:sp>
        <p:nvSpPr>
          <p:cNvPr id="5" name="Slide Number Placeholder 4">
            <a:extLst>
              <a:ext uri="{FF2B5EF4-FFF2-40B4-BE49-F238E27FC236}">
                <a16:creationId xmlns:a16="http://schemas.microsoft.com/office/drawing/2014/main" id="{65843A55-113A-414A-B8DC-A8841A0AE4DF}"/>
              </a:ext>
            </a:extLst>
          </p:cNvPr>
          <p:cNvSpPr>
            <a:spLocks noGrp="1"/>
          </p:cNvSpPr>
          <p:nvPr>
            <p:ph type="sldNum" sz="quarter" idx="4"/>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D32BAE6A-B452-4007-8177-56DD051636F9}" type="slidenum">
              <a:rPr kumimoji="0" lang="en-GB" sz="850" b="0" i="0" u="none" strike="noStrike" kern="1200" cap="none" spc="0" normalizeH="0" baseline="0" noProof="1" smtClean="0">
                <a:ln>
                  <a:noFill/>
                </a:ln>
                <a:solidFill>
                  <a:srgbClr val="404040"/>
                </a:solidFill>
                <a:effectLst/>
                <a:uLnTx/>
                <a:uFillTx/>
                <a:latin typeface="Futura Medium"/>
                <a:ea typeface="+mn-ea"/>
                <a:cs typeface="Arial"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GB" sz="850" b="0" i="0" u="none" strike="noStrike" kern="1200" cap="none" spc="0" normalizeH="0" baseline="0" noProof="1">
              <a:ln>
                <a:noFill/>
              </a:ln>
              <a:solidFill>
                <a:srgbClr val="404040"/>
              </a:solidFill>
              <a:effectLst/>
              <a:uLnTx/>
              <a:uFillTx/>
              <a:latin typeface="Futura Medium"/>
              <a:ea typeface="+mn-ea"/>
              <a:cs typeface="Arial" pitchFamily="34" charset="0"/>
            </a:endParaRPr>
          </a:p>
        </p:txBody>
      </p:sp>
      <p:sp>
        <p:nvSpPr>
          <p:cNvPr id="9" name="Title 1">
            <a:extLst>
              <a:ext uri="{FF2B5EF4-FFF2-40B4-BE49-F238E27FC236}">
                <a16:creationId xmlns:a16="http://schemas.microsoft.com/office/drawing/2014/main" id="{6E26DC72-C02D-4F55-A1BF-B0BD72BD959F}"/>
              </a:ext>
            </a:extLst>
          </p:cNvPr>
          <p:cNvSpPr txBox="1">
            <a:spLocks/>
          </p:cNvSpPr>
          <p:nvPr/>
        </p:nvSpPr>
        <p:spPr bwMode="auto">
          <a:xfrm>
            <a:off x="508001" y="152963"/>
            <a:ext cx="6835774" cy="38996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404040"/>
                </a:solidFill>
                <a:effectLst/>
                <a:uLnTx/>
                <a:uFillTx/>
                <a:latin typeface="ShellBold" panose="00000800000000000000" pitchFamily="50" charset="0"/>
                <a:ea typeface="+mj-ea"/>
                <a:cs typeface="+mj-cs"/>
              </a:rPr>
              <a:t>Scope summary – Phase 1</a:t>
            </a:r>
          </a:p>
        </p:txBody>
      </p:sp>
      <p:sp>
        <p:nvSpPr>
          <p:cNvPr id="10" name="TextBox 9">
            <a:extLst>
              <a:ext uri="{FF2B5EF4-FFF2-40B4-BE49-F238E27FC236}">
                <a16:creationId xmlns:a16="http://schemas.microsoft.com/office/drawing/2014/main" id="{AC2BA735-1B1E-4576-92C2-F3E70729A446}"/>
              </a:ext>
            </a:extLst>
          </p:cNvPr>
          <p:cNvSpPr txBox="1"/>
          <p:nvPr/>
        </p:nvSpPr>
        <p:spPr bwMode="auto">
          <a:xfrm>
            <a:off x="5510335" y="281721"/>
            <a:ext cx="3387666" cy="646331"/>
          </a:xfrm>
          <a:prstGeom prst="rect">
            <a:avLst/>
          </a:prstGeom>
          <a:noFill/>
          <a:ln w="9525" algn="ctr">
            <a:noFill/>
            <a:miter lim="800000"/>
            <a:headEnd/>
            <a:tailEnd/>
          </a:ln>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SG" sz="1200" b="1" i="0" u="none" strike="noStrike" kern="1200" cap="none" spc="0" normalizeH="0" baseline="0" noProof="0" dirty="0">
                <a:ln>
                  <a:noFill/>
                </a:ln>
                <a:solidFill>
                  <a:srgbClr val="404040"/>
                </a:solidFill>
                <a:effectLst/>
                <a:uLnTx/>
                <a:uFillTx/>
                <a:latin typeface="Futura Medium"/>
                <a:ea typeface="+mn-ea"/>
                <a:cs typeface="+mn-cs"/>
              </a:rPr>
              <a:t>TA Scope (Green highlighted in screenshot):</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SG" sz="1200" dirty="0">
                <a:solidFill>
                  <a:srgbClr val="404040"/>
                </a:solidFill>
                <a:latin typeface="Futura Medium"/>
              </a:rPr>
              <a:t>Installation of instrumentation – 6 PTs, 2 FTs</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SG" sz="1200" i="0" u="none" strike="noStrike" kern="1200" cap="none" spc="0" normalizeH="0" baseline="0" noProof="0" dirty="0">
                <a:ln>
                  <a:noFill/>
                </a:ln>
                <a:solidFill>
                  <a:srgbClr val="404040"/>
                </a:solidFill>
                <a:effectLst/>
                <a:uLnTx/>
                <a:uFillTx/>
                <a:latin typeface="Futura Medium"/>
                <a:ea typeface="+mn-ea"/>
                <a:cs typeface="+mn-cs"/>
              </a:rPr>
              <a:t>SCW Supply dead end flushing set up</a:t>
            </a:r>
          </a:p>
        </p:txBody>
      </p:sp>
      <p:pic>
        <p:nvPicPr>
          <p:cNvPr id="7" name="Picture 6">
            <a:extLst>
              <a:ext uri="{FF2B5EF4-FFF2-40B4-BE49-F238E27FC236}">
                <a16:creationId xmlns:a16="http://schemas.microsoft.com/office/drawing/2014/main" id="{0A78D312-ECCB-40EB-9A8D-622B76F7A3D1}"/>
              </a:ext>
            </a:extLst>
          </p:cNvPr>
          <p:cNvPicPr>
            <a:picLocks noChangeAspect="1"/>
          </p:cNvPicPr>
          <p:nvPr/>
        </p:nvPicPr>
        <p:blipFill>
          <a:blip r:embed="rId2"/>
          <a:stretch>
            <a:fillRect/>
          </a:stretch>
        </p:blipFill>
        <p:spPr>
          <a:xfrm>
            <a:off x="508001" y="1003899"/>
            <a:ext cx="11251932" cy="5578975"/>
          </a:xfrm>
          <a:prstGeom prst="rect">
            <a:avLst/>
          </a:prstGeom>
          <a:ln w="25400">
            <a:solidFill>
              <a:schemeClr val="tx1"/>
            </a:solidFill>
          </a:ln>
        </p:spPr>
      </p:pic>
    </p:spTree>
    <p:extLst>
      <p:ext uri="{BB962C8B-B14F-4D97-AF65-F5344CB8AC3E}">
        <p14:creationId xmlns:p14="http://schemas.microsoft.com/office/powerpoint/2010/main" val="31282503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36573" y="163868"/>
            <a:ext cx="11360152" cy="821267"/>
          </a:xfrm>
        </p:spPr>
        <p:txBody>
          <a:bodyPr wrap="square" anchor="t">
            <a:normAutofit fontScale="90000"/>
          </a:bodyPr>
          <a:lstStyle/>
          <a:p>
            <a:r>
              <a:rPr lang="en-SG" sz="2700" b="1" dirty="0"/>
              <a:t>Scope of E7540A/B, E7539A/B, E7541A/B - SCW Supply Header Dead End flushing arrangement </a:t>
            </a:r>
            <a:r>
              <a:rPr lang="en-SG" sz="2700" dirty="0"/>
              <a:t>-      </a:t>
            </a:r>
            <a:r>
              <a:rPr lang="en-SG" sz="2700" b="1" dirty="0"/>
              <a:t>TA Scope</a:t>
            </a:r>
            <a:br>
              <a:rPr lang="en-SG" dirty="0"/>
            </a:br>
            <a:br>
              <a:rPr lang="en-SG" dirty="0"/>
            </a:br>
            <a:endParaRPr lang="en-GB" sz="1800" dirty="0">
              <a:latin typeface="+mn-lt"/>
            </a:endParaRPr>
          </a:p>
        </p:txBody>
      </p:sp>
      <p:sp>
        <p:nvSpPr>
          <p:cNvPr id="27" name="TextBox 26">
            <a:extLst>
              <a:ext uri="{FF2B5EF4-FFF2-40B4-BE49-F238E27FC236}">
                <a16:creationId xmlns:a16="http://schemas.microsoft.com/office/drawing/2014/main" id="{992364A3-840B-47FC-B1AD-1ED4451813AF}"/>
              </a:ext>
            </a:extLst>
          </p:cNvPr>
          <p:cNvSpPr txBox="1"/>
          <p:nvPr/>
        </p:nvSpPr>
        <p:spPr bwMode="auto">
          <a:xfrm>
            <a:off x="7452664" y="2472573"/>
            <a:ext cx="4068649" cy="30418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DEAD END FLUSHING ARRANGEMENT - </a:t>
            </a:r>
            <a:r>
              <a:rPr lang="en-SG" sz="1600" b="1" dirty="0">
                <a:latin typeface="Arial Narrow" panose="020B0606020202030204" pitchFamily="34" charset="0"/>
              </a:rPr>
              <a:t>TA scope </a:t>
            </a:r>
          </a:p>
        </p:txBody>
      </p:sp>
      <p:sp>
        <p:nvSpPr>
          <p:cNvPr id="13" name="TextBox 12">
            <a:extLst>
              <a:ext uri="{FF2B5EF4-FFF2-40B4-BE49-F238E27FC236}">
                <a16:creationId xmlns:a16="http://schemas.microsoft.com/office/drawing/2014/main" id="{43770EA5-9B2A-436A-942A-D733C10F3859}"/>
              </a:ext>
            </a:extLst>
          </p:cNvPr>
          <p:cNvSpPr txBox="1"/>
          <p:nvPr/>
        </p:nvSpPr>
        <p:spPr bwMode="auto">
          <a:xfrm>
            <a:off x="6849566" y="985135"/>
            <a:ext cx="4859867" cy="1169551"/>
          </a:xfrm>
          <a:prstGeom prst="rect">
            <a:avLst/>
          </a:prstGeom>
          <a:ln w="25400">
            <a:solidFill>
              <a:schemeClr val="tx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r>
              <a:rPr lang="en-GB" sz="1400" dirty="0">
                <a:solidFill>
                  <a:schemeClr val="accent2"/>
                </a:solidFill>
                <a:latin typeface="ShellLight" panose="00000400000000000000" pitchFamily="50" charset="0"/>
              </a:rPr>
              <a:t>Marine Debris usually collect at the end of header and can plug heat exchanger if agitated. </a:t>
            </a:r>
          </a:p>
          <a:p>
            <a:endParaRPr lang="en-GB" sz="1400" dirty="0">
              <a:solidFill>
                <a:schemeClr val="accent2"/>
              </a:solidFill>
              <a:highlight>
                <a:srgbClr val="FFFF00"/>
              </a:highlight>
              <a:latin typeface="ShellLight" panose="00000400000000000000" pitchFamily="50" charset="0"/>
            </a:endParaRPr>
          </a:p>
          <a:p>
            <a:r>
              <a:rPr lang="en-GB" sz="1400" dirty="0">
                <a:solidFill>
                  <a:schemeClr val="accent2"/>
                </a:solidFill>
                <a:highlight>
                  <a:srgbClr val="FFFF00"/>
                </a:highlight>
                <a:latin typeface="ShellLight" panose="00000400000000000000" pitchFamily="50" charset="0"/>
              </a:rPr>
              <a:t>Header Dead End flushing setup. Similar has been done for ECC CW system. </a:t>
            </a:r>
          </a:p>
        </p:txBody>
      </p:sp>
      <p:pic>
        <p:nvPicPr>
          <p:cNvPr id="4" name="Picture 3">
            <a:extLst>
              <a:ext uri="{FF2B5EF4-FFF2-40B4-BE49-F238E27FC236}">
                <a16:creationId xmlns:a16="http://schemas.microsoft.com/office/drawing/2014/main" id="{E9C01F34-45CA-47EC-872D-2FC689E344FA}"/>
              </a:ext>
            </a:extLst>
          </p:cNvPr>
          <p:cNvPicPr>
            <a:picLocks noChangeAspect="1"/>
          </p:cNvPicPr>
          <p:nvPr/>
        </p:nvPicPr>
        <p:blipFill>
          <a:blip r:embed="rId3"/>
          <a:stretch>
            <a:fillRect/>
          </a:stretch>
        </p:blipFill>
        <p:spPr>
          <a:xfrm>
            <a:off x="2109955" y="3094647"/>
            <a:ext cx="9620744" cy="3645087"/>
          </a:xfrm>
          <a:prstGeom prst="rect">
            <a:avLst/>
          </a:prstGeom>
          <a:ln w="25400">
            <a:solidFill>
              <a:schemeClr val="tx1"/>
            </a:solidFill>
          </a:ln>
        </p:spPr>
      </p:pic>
      <p:pic>
        <p:nvPicPr>
          <p:cNvPr id="3" name="Picture 2">
            <a:extLst>
              <a:ext uri="{FF2B5EF4-FFF2-40B4-BE49-F238E27FC236}">
                <a16:creationId xmlns:a16="http://schemas.microsoft.com/office/drawing/2014/main" id="{9EF4BB56-C159-4B58-A46D-11F57E486283}"/>
              </a:ext>
            </a:extLst>
          </p:cNvPr>
          <p:cNvPicPr>
            <a:picLocks noChangeAspect="1"/>
          </p:cNvPicPr>
          <p:nvPr/>
        </p:nvPicPr>
        <p:blipFill>
          <a:blip r:embed="rId4"/>
          <a:stretch>
            <a:fillRect/>
          </a:stretch>
        </p:blipFill>
        <p:spPr>
          <a:xfrm>
            <a:off x="482567" y="1091244"/>
            <a:ext cx="6025953" cy="4405254"/>
          </a:xfrm>
          <a:prstGeom prst="rect">
            <a:avLst/>
          </a:prstGeom>
          <a:ln w="25400">
            <a:solidFill>
              <a:schemeClr val="tx1"/>
            </a:solidFill>
          </a:ln>
        </p:spPr>
      </p:pic>
      <p:cxnSp>
        <p:nvCxnSpPr>
          <p:cNvPr id="22" name="Straight Arrow Connector 21">
            <a:extLst>
              <a:ext uri="{FF2B5EF4-FFF2-40B4-BE49-F238E27FC236}">
                <a16:creationId xmlns:a16="http://schemas.microsoft.com/office/drawing/2014/main" id="{AAC79BDE-214B-4F3A-B49C-F882FDBE7839}"/>
              </a:ext>
            </a:extLst>
          </p:cNvPr>
          <p:cNvCxnSpPr>
            <a:cxnSpLocks/>
          </p:cNvCxnSpPr>
          <p:nvPr/>
        </p:nvCxnSpPr>
        <p:spPr>
          <a:xfrm>
            <a:off x="10544057" y="2730970"/>
            <a:ext cx="476368" cy="17838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5767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8000" y="117377"/>
            <a:ext cx="4818912" cy="595005"/>
          </a:xfrm>
        </p:spPr>
        <p:txBody>
          <a:bodyPr wrap="square" anchor="t">
            <a:normAutofit/>
          </a:bodyPr>
          <a:lstStyle/>
          <a:p>
            <a:r>
              <a:rPr lang="en-SG" dirty="0"/>
              <a:t>Justification</a:t>
            </a:r>
            <a:endParaRPr lang="en-GB" dirty="0"/>
          </a:p>
        </p:txBody>
      </p:sp>
      <p:sp>
        <p:nvSpPr>
          <p:cNvPr id="17" name="Date Placeholder 3">
            <a:extLst>
              <a:ext uri="{FF2B5EF4-FFF2-40B4-BE49-F238E27FC236}">
                <a16:creationId xmlns:a16="http://schemas.microsoft.com/office/drawing/2014/main" id="{56DACE16-CD99-48E0-9E8D-D38967B42E40}"/>
              </a:ext>
            </a:extLst>
          </p:cNvPr>
          <p:cNvSpPr>
            <a:spLocks noGrp="1"/>
          </p:cNvSpPr>
          <p:nvPr>
            <p:ph type="dt" sz="half" idx="2"/>
          </p:nvPr>
        </p:nvSpPr>
        <p:spPr>
          <a:xfrm>
            <a:off x="9745135" y="5867435"/>
            <a:ext cx="1440000" cy="237600"/>
          </a:xfrm>
        </p:spPr>
        <p:txBody>
          <a:bodyPr/>
          <a:lstStyle/>
          <a:p>
            <a:pPr marL="0" marR="0" lvl="0" indent="0" algn="ctr" defTabSz="1219170" rtl="0" eaLnBrk="1" fontAlgn="auto" latinLnBrk="0" hangingPunct="1">
              <a:lnSpc>
                <a:spcPct val="100000"/>
              </a:lnSpc>
              <a:spcBef>
                <a:spcPts val="0"/>
              </a:spcBef>
              <a:spcAft>
                <a:spcPts val="600"/>
              </a:spcAft>
              <a:buClrTx/>
              <a:buSzTx/>
              <a:buFontTx/>
              <a:buNone/>
              <a:tabLst/>
              <a:defRPr/>
            </a:pPr>
            <a:r>
              <a:rPr kumimoji="0" lang="en-GB" sz="850" b="0" i="0" u="none" strike="noStrike" kern="1200" cap="none" spc="0" normalizeH="0" baseline="0" noProof="1">
                <a:ln>
                  <a:noFill/>
                </a:ln>
                <a:solidFill>
                  <a:srgbClr val="404040"/>
                </a:solidFill>
                <a:effectLst/>
                <a:uLnTx/>
                <a:uFillTx/>
                <a:latin typeface="ShellMedium" panose="00000600000000000000" pitchFamily="50" charset="0"/>
                <a:ea typeface="+mn-ea"/>
                <a:cs typeface="Arial" pitchFamily="34" charset="0"/>
              </a:rPr>
              <a:t>Date Month 2016</a:t>
            </a:r>
          </a:p>
        </p:txBody>
      </p:sp>
      <p:graphicFrame>
        <p:nvGraphicFramePr>
          <p:cNvPr id="4" name="Group 543">
            <a:extLst>
              <a:ext uri="{FF2B5EF4-FFF2-40B4-BE49-F238E27FC236}">
                <a16:creationId xmlns:a16="http://schemas.microsoft.com/office/drawing/2014/main" id="{59222282-B666-4B51-B87C-3C85F31BB6FA}"/>
              </a:ext>
            </a:extLst>
          </p:cNvPr>
          <p:cNvGraphicFramePr>
            <a:graphicFrameLocks noGrp="1"/>
          </p:cNvGraphicFramePr>
          <p:nvPr/>
        </p:nvGraphicFramePr>
        <p:xfrm>
          <a:off x="885428" y="712382"/>
          <a:ext cx="4559301" cy="1704911"/>
        </p:xfrm>
        <a:graphic>
          <a:graphicData uri="http://schemas.openxmlformats.org/drawingml/2006/table">
            <a:tbl>
              <a:tblPr/>
              <a:tblGrid>
                <a:gridCol w="607907">
                  <a:extLst>
                    <a:ext uri="{9D8B030D-6E8A-4147-A177-3AD203B41FA5}">
                      <a16:colId xmlns:a16="http://schemas.microsoft.com/office/drawing/2014/main" val="20000"/>
                    </a:ext>
                  </a:extLst>
                </a:gridCol>
                <a:gridCol w="3536624">
                  <a:extLst>
                    <a:ext uri="{9D8B030D-6E8A-4147-A177-3AD203B41FA5}">
                      <a16:colId xmlns:a16="http://schemas.microsoft.com/office/drawing/2014/main" val="20001"/>
                    </a:ext>
                  </a:extLst>
                </a:gridCol>
                <a:gridCol w="414770">
                  <a:extLst>
                    <a:ext uri="{9D8B030D-6E8A-4147-A177-3AD203B41FA5}">
                      <a16:colId xmlns:a16="http://schemas.microsoft.com/office/drawing/2014/main" val="20002"/>
                    </a:ext>
                  </a:extLst>
                </a:gridCol>
              </a:tblGrid>
              <a:tr h="283419">
                <a:tc gridSpan="3">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F9493B"/>
                          </a:solidFill>
                          <a:effectLst/>
                          <a:latin typeface="Arial" panose="020B0604020202020204" pitchFamily="34" charset="0"/>
                          <a:cs typeface="Arial" panose="020B0604020202020204" pitchFamily="34" charset="0"/>
                        </a:rPr>
                        <a:t>Category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9511">
                <a:tc rowSpan="4">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AI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C</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(Compliance)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6915">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HSE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defRPr/>
                      </a:pPr>
                      <a:endParaRPr kumimoji="0" lang="en-US" sz="16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3419">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R  </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(Reputation</a:t>
                      </a: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15883972"/>
                  </a:ext>
                </a:extLst>
              </a:tr>
              <a:tr h="283419">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CS</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(Internal Standards)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5" name="Group 743">
            <a:extLst>
              <a:ext uri="{FF2B5EF4-FFF2-40B4-BE49-F238E27FC236}">
                <a16:creationId xmlns:a16="http://schemas.microsoft.com/office/drawing/2014/main" id="{33760B8C-8D61-4F47-B524-B44C0AE16CDA}"/>
              </a:ext>
            </a:extLst>
          </p:cNvPr>
          <p:cNvGraphicFramePr>
            <a:graphicFrameLocks noGrp="1"/>
          </p:cNvGraphicFramePr>
          <p:nvPr/>
        </p:nvGraphicFramePr>
        <p:xfrm>
          <a:off x="885429" y="2681447"/>
          <a:ext cx="4559300" cy="2207134"/>
        </p:xfrm>
        <a:graphic>
          <a:graphicData uri="http://schemas.openxmlformats.org/drawingml/2006/table">
            <a:tbl>
              <a:tblPr/>
              <a:tblGrid>
                <a:gridCol w="622300">
                  <a:extLst>
                    <a:ext uri="{9D8B030D-6E8A-4147-A177-3AD203B41FA5}">
                      <a16:colId xmlns:a16="http://schemas.microsoft.com/office/drawing/2014/main" val="20000"/>
                    </a:ext>
                  </a:extLst>
                </a:gridCol>
                <a:gridCol w="3529013">
                  <a:extLst>
                    <a:ext uri="{9D8B030D-6E8A-4147-A177-3AD203B41FA5}">
                      <a16:colId xmlns:a16="http://schemas.microsoft.com/office/drawing/2014/main" val="20001"/>
                    </a:ext>
                  </a:extLst>
                </a:gridCol>
                <a:gridCol w="407987">
                  <a:extLst>
                    <a:ext uri="{9D8B030D-6E8A-4147-A177-3AD203B41FA5}">
                      <a16:colId xmlns:a16="http://schemas.microsoft.com/office/drawing/2014/main" val="20002"/>
                    </a:ext>
                  </a:extLst>
                </a:gridCol>
              </a:tblGrid>
              <a:tr h="328613">
                <a:tc rowSpan="3">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MM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REL</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(Reliability)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defRPr/>
                      </a:pPr>
                      <a:r>
                        <a:rPr kumimoji="0" lang="en-US" sz="18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x</a:t>
                      </a:r>
                    </a:p>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8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10000"/>
                        </a:spcBef>
                        <a:spcAft>
                          <a:spcPct val="10000"/>
                        </a:spcAft>
                        <a:buClrTx/>
                        <a:buSzTx/>
                        <a:buFontTx/>
                        <a:buNone/>
                        <a:tabLst/>
                        <a:defRPr/>
                      </a:pPr>
                      <a:endParaRPr kumimoji="0" lang="en-US" sz="18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578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IR</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(Infrastructure Renewal)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MR</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(Margin Recovery)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613">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GR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G</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(Growth)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6" name="Group 746">
            <a:extLst>
              <a:ext uri="{FF2B5EF4-FFF2-40B4-BE49-F238E27FC236}">
                <a16:creationId xmlns:a16="http://schemas.microsoft.com/office/drawing/2014/main" id="{C3ECE447-2D59-4361-B6DC-82824AC387C1}"/>
              </a:ext>
            </a:extLst>
          </p:cNvPr>
          <p:cNvGraphicFramePr>
            <a:graphicFrameLocks noGrp="1"/>
          </p:cNvGraphicFramePr>
          <p:nvPr>
            <p:extLst>
              <p:ext uri="{D42A27DB-BD31-4B8C-83A1-F6EECF244321}">
                <p14:modId xmlns:p14="http://schemas.microsoft.com/office/powerpoint/2010/main" val="266796400"/>
              </p:ext>
            </p:extLst>
          </p:nvPr>
        </p:nvGraphicFramePr>
        <p:xfrm>
          <a:off x="9156173" y="712382"/>
          <a:ext cx="2527827" cy="1539240"/>
        </p:xfrm>
        <a:graphic>
          <a:graphicData uri="http://schemas.openxmlformats.org/drawingml/2006/table">
            <a:tbl>
              <a:tblPr/>
              <a:tblGrid>
                <a:gridCol w="826545">
                  <a:extLst>
                    <a:ext uri="{9D8B030D-6E8A-4147-A177-3AD203B41FA5}">
                      <a16:colId xmlns:a16="http://schemas.microsoft.com/office/drawing/2014/main" val="20000"/>
                    </a:ext>
                  </a:extLst>
                </a:gridCol>
                <a:gridCol w="1701282">
                  <a:extLst>
                    <a:ext uri="{9D8B030D-6E8A-4147-A177-3AD203B41FA5}">
                      <a16:colId xmlns:a16="http://schemas.microsoft.com/office/drawing/2014/main" val="20001"/>
                    </a:ext>
                  </a:extLst>
                </a:gridCol>
              </a:tblGrid>
              <a:tr h="1539240">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VIR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Futura Medium" pitchFamily="2" charset="0"/>
                          <a:cs typeface="Times New Roman" charset="0"/>
                        </a:rPr>
                        <a:t>2.91</a:t>
                      </a:r>
                    </a:p>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 name="Group 757">
            <a:extLst>
              <a:ext uri="{FF2B5EF4-FFF2-40B4-BE49-F238E27FC236}">
                <a16:creationId xmlns:a16="http://schemas.microsoft.com/office/drawing/2014/main" id="{001DC7C2-1EDA-4658-856B-74E389C0A26D}"/>
              </a:ext>
            </a:extLst>
          </p:cNvPr>
          <p:cNvGraphicFramePr>
            <a:graphicFrameLocks noGrp="1"/>
          </p:cNvGraphicFramePr>
          <p:nvPr>
            <p:extLst>
              <p:ext uri="{D42A27DB-BD31-4B8C-83A1-F6EECF244321}">
                <p14:modId xmlns:p14="http://schemas.microsoft.com/office/powerpoint/2010/main" val="4263183824"/>
              </p:ext>
            </p:extLst>
          </p:nvPr>
        </p:nvGraphicFramePr>
        <p:xfrm>
          <a:off x="6068857" y="712382"/>
          <a:ext cx="2965028" cy="1535430"/>
        </p:xfrm>
        <a:graphic>
          <a:graphicData uri="http://schemas.openxmlformats.org/drawingml/2006/table">
            <a:tbl>
              <a:tblPr/>
              <a:tblGrid>
                <a:gridCol w="363828">
                  <a:extLst>
                    <a:ext uri="{9D8B030D-6E8A-4147-A177-3AD203B41FA5}">
                      <a16:colId xmlns:a16="http://schemas.microsoft.com/office/drawing/2014/main" val="20000"/>
                    </a:ext>
                  </a:extLst>
                </a:gridCol>
                <a:gridCol w="967375">
                  <a:extLst>
                    <a:ext uri="{9D8B030D-6E8A-4147-A177-3AD203B41FA5}">
                      <a16:colId xmlns:a16="http://schemas.microsoft.com/office/drawing/2014/main" val="20001"/>
                    </a:ext>
                  </a:extLst>
                </a:gridCol>
                <a:gridCol w="1633825">
                  <a:extLst>
                    <a:ext uri="{9D8B030D-6E8A-4147-A177-3AD203B41FA5}">
                      <a16:colId xmlns:a16="http://schemas.microsoft.com/office/drawing/2014/main" val="20002"/>
                    </a:ext>
                  </a:extLst>
                </a:gridCol>
              </a:tblGrid>
              <a:tr h="308610">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F9493B"/>
                          </a:solidFill>
                          <a:effectLst/>
                          <a:latin typeface="Arial" panose="020B0604020202020204" pitchFamily="34" charset="0"/>
                          <a:cs typeface="Arial" panose="020B0604020202020204" pitchFamily="34" charset="0"/>
                        </a:rPr>
                        <a:t>Justification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308610">
                <a:tc rowSpan="4">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a:t>
                      </a:r>
                    </a:p>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A</a:t>
                      </a:r>
                    </a:p>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Rating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R+5Y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4418">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Yellow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Asset (D3)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861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a:ln>
                            <a:noFill/>
                          </a:ln>
                          <a:solidFill>
                            <a:srgbClr val="00517D"/>
                          </a:solidFill>
                          <a:effectLst/>
                          <a:latin typeface="Arial" panose="020B0604020202020204" pitchFamily="34" charset="0"/>
                          <a:cs typeface="Arial" panose="020B0604020202020204" pitchFamily="34" charset="0"/>
                        </a:rPr>
                        <a:t>Blue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 name="Text Box 761">
            <a:extLst>
              <a:ext uri="{FF2B5EF4-FFF2-40B4-BE49-F238E27FC236}">
                <a16:creationId xmlns:a16="http://schemas.microsoft.com/office/drawing/2014/main" id="{0F01AC02-D2D0-4B02-8385-38C2694F818B}"/>
              </a:ext>
            </a:extLst>
          </p:cNvPr>
          <p:cNvSpPr txBox="1">
            <a:spLocks noChangeArrowheads="1"/>
          </p:cNvSpPr>
          <p:nvPr/>
        </p:nvSpPr>
        <p:spPr bwMode="auto">
          <a:xfrm>
            <a:off x="885428" y="5014235"/>
            <a:ext cx="2933700" cy="276999"/>
          </a:xfrm>
          <a:prstGeom prst="rect">
            <a:avLst/>
          </a:prstGeom>
          <a:solidFill>
            <a:srgbClr val="FFFFCC"/>
          </a:solidFill>
          <a:ln w="12700">
            <a:solidFill>
              <a:schemeClr val="tx1"/>
            </a:solid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Mark with </a:t>
            </a: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X</a:t>
            </a: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 where applicable</a:t>
            </a:r>
          </a:p>
        </p:txBody>
      </p:sp>
      <p:sp>
        <p:nvSpPr>
          <p:cNvPr id="10" name="Text Box 761">
            <a:extLst>
              <a:ext uri="{FF2B5EF4-FFF2-40B4-BE49-F238E27FC236}">
                <a16:creationId xmlns:a16="http://schemas.microsoft.com/office/drawing/2014/main" id="{ECD4D498-897D-4F64-AF36-A5C7936C0D5D}"/>
              </a:ext>
            </a:extLst>
          </p:cNvPr>
          <p:cNvSpPr txBox="1">
            <a:spLocks noChangeArrowheads="1"/>
          </p:cNvSpPr>
          <p:nvPr/>
        </p:nvSpPr>
        <p:spPr bwMode="auto">
          <a:xfrm>
            <a:off x="885428" y="5361204"/>
            <a:ext cx="4000500" cy="1107996"/>
          </a:xfrm>
          <a:prstGeom prst="rect">
            <a:avLst/>
          </a:prstGeom>
          <a:solidFill>
            <a:srgbClr val="FFFFCC"/>
          </a:solidFill>
          <a:ln w="12700">
            <a:solidFill>
              <a:schemeClr val="tx1"/>
            </a:solid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Key in the following score for VIR / MTA / RAM</a:t>
            </a:r>
            <a:endPar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AIMM – MTA Scoring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AIMM – RAM Rating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GR &amp; MM – VIR</a:t>
            </a:r>
          </a:p>
        </p:txBody>
      </p:sp>
      <p:sp>
        <p:nvSpPr>
          <p:cNvPr id="11" name="Text Box 761">
            <a:extLst>
              <a:ext uri="{FF2B5EF4-FFF2-40B4-BE49-F238E27FC236}">
                <a16:creationId xmlns:a16="http://schemas.microsoft.com/office/drawing/2014/main" id="{0F80D3E3-C1FD-4ACF-8FBB-8123BBF5689D}"/>
              </a:ext>
            </a:extLst>
          </p:cNvPr>
          <p:cNvSpPr txBox="1">
            <a:spLocks noChangeArrowheads="1"/>
          </p:cNvSpPr>
          <p:nvPr/>
        </p:nvSpPr>
        <p:spPr bwMode="auto">
          <a:xfrm>
            <a:off x="6073184" y="4073711"/>
            <a:ext cx="5972628" cy="1323439"/>
          </a:xfrm>
          <a:prstGeom prst="rect">
            <a:avLst/>
          </a:prstGeom>
          <a:solidFill>
            <a:srgbClr val="FFFFCC"/>
          </a:solidFill>
          <a:ln w="12700">
            <a:solidFill>
              <a:srgbClr val="404040"/>
            </a:solid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There is dead end header on the supply side of the HEX’s E7540A/B, E7539A/B cluster. These dead end lead to accumulation of debris over a period of time. Once the debris is agitated due to change in flows, et al, pieces of these debris can go into the HEX’s and get stuck at the inlet of the tubes causing tube damages/ leaks in worse case scenario. </a:t>
            </a:r>
          </a:p>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VIR is calculated based on estimated 2 weeks shutdown of CD4 due to unavailability of E7540A/B. Likelihood of debris entering causing failures has been taken as once in 20 years. </a:t>
            </a:r>
          </a:p>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As per ENS CD4 S/D impact is loss of 27.4 mil /month ~13.5mln for 2 weeks.</a:t>
            </a:r>
            <a:endParaRPr kumimoji="0" lang="en-SG" sz="12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A65F6157-7245-409F-AE1E-1537E6A6BCCC}"/>
              </a:ext>
            </a:extLst>
          </p:cNvPr>
          <p:cNvPicPr>
            <a:picLocks noChangeAspect="1"/>
          </p:cNvPicPr>
          <p:nvPr/>
        </p:nvPicPr>
        <p:blipFill>
          <a:blip r:embed="rId3"/>
          <a:stretch>
            <a:fillRect/>
          </a:stretch>
        </p:blipFill>
        <p:spPr>
          <a:xfrm>
            <a:off x="6068857" y="3134708"/>
            <a:ext cx="6075313" cy="294292"/>
          </a:xfrm>
          <a:prstGeom prst="rect">
            <a:avLst/>
          </a:prstGeom>
        </p:spPr>
      </p:pic>
      <p:pic>
        <p:nvPicPr>
          <p:cNvPr id="13" name="Picture 12">
            <a:extLst>
              <a:ext uri="{FF2B5EF4-FFF2-40B4-BE49-F238E27FC236}">
                <a16:creationId xmlns:a16="http://schemas.microsoft.com/office/drawing/2014/main" id="{3F89AA7A-BE3D-4CA0-9535-A60D7AF81C1C}"/>
              </a:ext>
            </a:extLst>
          </p:cNvPr>
          <p:cNvPicPr>
            <a:picLocks noChangeAspect="1"/>
          </p:cNvPicPr>
          <p:nvPr/>
        </p:nvPicPr>
        <p:blipFill>
          <a:blip r:embed="rId4"/>
          <a:stretch>
            <a:fillRect/>
          </a:stretch>
        </p:blipFill>
        <p:spPr>
          <a:xfrm>
            <a:off x="6068857" y="3429000"/>
            <a:ext cx="6070988" cy="390767"/>
          </a:xfrm>
          <a:prstGeom prst="rect">
            <a:avLst/>
          </a:prstGeom>
        </p:spPr>
      </p:pic>
    </p:spTree>
    <p:extLst>
      <p:ext uri="{BB962C8B-B14F-4D97-AF65-F5344CB8AC3E}">
        <p14:creationId xmlns:p14="http://schemas.microsoft.com/office/powerpoint/2010/main" val="32354854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988" y="255589"/>
            <a:ext cx="8634412" cy="423859"/>
          </a:xfrm>
        </p:spPr>
        <p:txBody>
          <a:bodyPr/>
          <a:lstStyle/>
          <a:p>
            <a:r>
              <a:rPr lang="en-US" b="1" dirty="0">
                <a:latin typeface="Arial" panose="020B0604020202020204" pitchFamily="34" charset="0"/>
                <a:cs typeface="Arial" panose="020B0604020202020204" pitchFamily="34" charset="0"/>
              </a:rPr>
              <a:t>Change in cost</a:t>
            </a:r>
          </a:p>
        </p:txBody>
      </p:sp>
      <p:sp>
        <p:nvSpPr>
          <p:cNvPr id="3" name="Content Placeholder 2"/>
          <p:cNvSpPr>
            <a:spLocks noGrp="1"/>
          </p:cNvSpPr>
          <p:nvPr>
            <p:ph idx="1"/>
          </p:nvPr>
        </p:nvSpPr>
        <p:spPr>
          <a:xfrm>
            <a:off x="1804988" y="679448"/>
            <a:ext cx="8863012" cy="6178553"/>
          </a:xfrm>
        </p:spPr>
        <p:txBody>
          <a:bodyPr/>
          <a:lstStyle/>
          <a:p>
            <a:pPr>
              <a:lnSpc>
                <a:spcPct val="150000"/>
              </a:lnSpc>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CAC</a:t>
            </a:r>
            <a:r>
              <a:rPr lang="en-US" dirty="0">
                <a:solidFill>
                  <a:srgbClr val="020202"/>
                </a:solidFill>
                <a:latin typeface="Arial" panose="020B0604020202020204" pitchFamily="34" charset="0"/>
                <a:cs typeface="Arial" panose="020B0604020202020204" pitchFamily="34" charset="0"/>
              </a:rPr>
              <a:t> @ End Select +/-30%	            		USD $1,670K</a:t>
            </a:r>
          </a:p>
          <a:p>
            <a:pPr marL="0" indent="0">
              <a:lnSpc>
                <a:spcPct val="100000"/>
              </a:lnSpc>
              <a:buNone/>
            </a:pPr>
            <a:r>
              <a:rPr lang="en-US" dirty="0">
                <a:solidFill>
                  <a:srgbClr val="020202"/>
                </a:solidFill>
                <a:latin typeface="Arial" panose="020B0604020202020204" pitchFamily="34" charset="0"/>
                <a:cs typeface="Arial" panose="020B0604020202020204" pitchFamily="34" charset="0"/>
              </a:rPr>
              <a:t>   ------------------------------------------------------------------------------------------</a:t>
            </a:r>
          </a:p>
          <a:p>
            <a:pPr>
              <a:lnSpc>
                <a:spcPct val="100000"/>
              </a:lnSpc>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PAC</a:t>
            </a:r>
            <a:r>
              <a:rPr lang="en-US" dirty="0">
                <a:solidFill>
                  <a:srgbClr val="020202"/>
                </a:solidFill>
                <a:latin typeface="Arial" panose="020B0604020202020204" pitchFamily="34" charset="0"/>
                <a:cs typeface="Arial" panose="020B0604020202020204" pitchFamily="34" charset="0"/>
              </a:rPr>
              <a:t> @ End Define +/-10%			</a:t>
            </a:r>
            <a:r>
              <a:rPr lang="en-US" b="1" dirty="0">
                <a:solidFill>
                  <a:srgbClr val="020202"/>
                </a:solidFill>
                <a:latin typeface="Arial" panose="020B0604020202020204" pitchFamily="34" charset="0"/>
                <a:cs typeface="Arial" panose="020B0604020202020204" pitchFamily="34" charset="0"/>
              </a:rPr>
              <a:t>USD $813K</a:t>
            </a:r>
            <a:r>
              <a:rPr lang="en-US" dirty="0">
                <a:solidFill>
                  <a:srgbClr val="020202"/>
                </a:solidFill>
                <a:latin typeface="Arial" panose="020B0604020202020204" pitchFamily="34" charset="0"/>
                <a:cs typeface="Arial" panose="020B0604020202020204" pitchFamily="34" charset="0"/>
              </a:rPr>
              <a:t>                </a:t>
            </a:r>
          </a:p>
          <a:p>
            <a:pPr marL="0" indent="0">
              <a:lnSpc>
                <a:spcPct val="100000"/>
              </a:lnSpc>
              <a:buNone/>
            </a:pP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Difference </a:t>
            </a:r>
            <a:r>
              <a:rPr lang="en-US" b="1" dirty="0">
                <a:solidFill>
                  <a:schemeClr val="accent6"/>
                </a:solidFill>
                <a:latin typeface="Arial" panose="020B0604020202020204" pitchFamily="34" charset="0"/>
                <a:cs typeface="Arial" panose="020B0604020202020204" pitchFamily="34" charset="0"/>
              </a:rPr>
              <a:t>(Decrease)</a:t>
            </a:r>
            <a:r>
              <a:rPr lang="en-US" b="1" dirty="0">
                <a:solidFill>
                  <a:srgbClr val="020202"/>
                </a:solidFill>
                <a:latin typeface="Arial" panose="020B0604020202020204" pitchFamily="34" charset="0"/>
                <a:cs typeface="Arial" panose="020B0604020202020204" pitchFamily="34" charset="0"/>
              </a:rPr>
              <a:t>			</a:t>
            </a:r>
            <a:r>
              <a:rPr lang="en-US" b="1" dirty="0">
                <a:solidFill>
                  <a:schemeClr val="accent6"/>
                </a:solidFill>
                <a:latin typeface="Arial" panose="020B0604020202020204" pitchFamily="34" charset="0"/>
                <a:cs typeface="Arial" panose="020B0604020202020204" pitchFamily="34" charset="0"/>
              </a:rPr>
              <a:t>USD $857K</a:t>
            </a: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Phasing out of scope to post BBTA 2023 as per alignment meeting with BLT on 21 Sep 22</a:t>
            </a:r>
          </a:p>
        </p:txBody>
      </p:sp>
      <p:sp>
        <p:nvSpPr>
          <p:cNvPr id="5" name="Slide Number Placeholder 4"/>
          <p:cNvSpPr>
            <a:spLocks noGrp="1"/>
          </p:cNvSpPr>
          <p:nvPr>
            <p:ph type="sldNum" sz="quarter" idx="11"/>
          </p:nvPr>
        </p:nvSpPr>
        <p:spPr/>
        <p:txBody>
          <a:bodyPr/>
          <a:lstStyle/>
          <a:p>
            <a:pPr defTabSz="914400" fontAlgn="base">
              <a:spcBef>
                <a:spcPct val="0"/>
              </a:spcBef>
              <a:spcAft>
                <a:spcPct val="0"/>
              </a:spcAft>
            </a:pPr>
            <a:fld id="{718B0319-ACC0-4C9D-BA3C-00AB8D0E953B}" type="slidenum">
              <a:rPr lang="en-US">
                <a:solidFill>
                  <a:srgbClr val="595959"/>
                </a:solidFill>
                <a:latin typeface="Futura Medium"/>
                <a:cs typeface="Arial" pitchFamily="34" charset="0"/>
              </a:rPr>
              <a:pPr defTabSz="914400" fontAlgn="base">
                <a:spcBef>
                  <a:spcPct val="0"/>
                </a:spcBef>
                <a:spcAft>
                  <a:spcPct val="0"/>
                </a:spcAft>
              </a:pPr>
              <a:t>7</a:t>
            </a:fld>
            <a:endParaRPr lang="en-US">
              <a:solidFill>
                <a:srgbClr val="595959"/>
              </a:solidFill>
              <a:latin typeface="Futura Medium"/>
              <a:cs typeface="Arial" pitchFamily="34" charset="0"/>
            </a:endParaRPr>
          </a:p>
        </p:txBody>
      </p:sp>
    </p:spTree>
    <p:extLst>
      <p:ext uri="{BB962C8B-B14F-4D97-AF65-F5344CB8AC3E}">
        <p14:creationId xmlns:p14="http://schemas.microsoft.com/office/powerpoint/2010/main" val="12654853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988" y="255589"/>
            <a:ext cx="8634412" cy="423859"/>
          </a:xfrm>
        </p:spPr>
        <p:txBody>
          <a:bodyPr/>
          <a:lstStyle/>
          <a:p>
            <a:r>
              <a:rPr lang="en-US" b="1" dirty="0">
                <a:latin typeface="Arial" panose="020B0604020202020204" pitchFamily="34" charset="0"/>
                <a:cs typeface="Arial" panose="020B0604020202020204" pitchFamily="34" charset="0"/>
              </a:rPr>
              <a:t>Cost Estimate : USD $813K (+/-10%)</a:t>
            </a:r>
          </a:p>
        </p:txBody>
      </p:sp>
      <p:sp>
        <p:nvSpPr>
          <p:cNvPr id="3" name="Content Placeholder 2"/>
          <p:cNvSpPr>
            <a:spLocks noGrp="1"/>
          </p:cNvSpPr>
          <p:nvPr>
            <p:ph idx="1"/>
          </p:nvPr>
        </p:nvSpPr>
        <p:spPr>
          <a:xfrm>
            <a:off x="1973263" y="679447"/>
            <a:ext cx="8191500" cy="5786441"/>
          </a:xfrm>
        </p:spPr>
        <p:txBody>
          <a:bodyPr/>
          <a:lstStyle/>
          <a:p>
            <a:pPr marL="0" indent="0">
              <a:lnSpc>
                <a:spcPct val="150000"/>
              </a:lnSpc>
              <a:buNone/>
            </a:pPr>
            <a:r>
              <a:rPr lang="en-US" dirty="0">
                <a:solidFill>
                  <a:srgbClr val="020202"/>
                </a:solidFill>
                <a:latin typeface="Arial" panose="020B0604020202020204" pitchFamily="34" charset="0"/>
                <a:cs typeface="Arial" panose="020B0604020202020204" pitchFamily="34" charset="0"/>
              </a:rPr>
              <a:t>------------------------------------------------------------------------------------------</a:t>
            </a: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Pre-funding                                          USD $115K                   14%</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Engineering		 		USD $48K	            6%</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Procurement				USD $142K	            17%</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Construction				USD $352K	            43%</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Overhead 				USD $90K	            11%</a:t>
            </a:r>
          </a:p>
          <a:p>
            <a:pPr marL="0" indent="0">
              <a:lnSpc>
                <a:spcPct val="100000"/>
              </a:lnSpc>
              <a:spcAft>
                <a:spcPts val="0"/>
              </a:spcAft>
              <a:buNone/>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Contingency				USD $66K		8%</a:t>
            </a:r>
          </a:p>
          <a:p>
            <a:pPr marL="0" indent="0">
              <a:lnSpc>
                <a:spcPct val="100000"/>
              </a:lnSpc>
              <a:spcAft>
                <a:spcPts val="0"/>
              </a:spcAft>
              <a:buNone/>
            </a:pP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Total Cost</a:t>
            </a:r>
            <a:r>
              <a:rPr lang="en-US" dirty="0">
                <a:solidFill>
                  <a:srgbClr val="020202"/>
                </a:solidFill>
                <a:latin typeface="Arial" panose="020B0604020202020204" pitchFamily="34" charset="0"/>
                <a:cs typeface="Arial" panose="020B0604020202020204" pitchFamily="34" charset="0"/>
              </a:rPr>
              <a:t>				</a:t>
            </a:r>
            <a:r>
              <a:rPr lang="en-US" b="1" dirty="0">
                <a:solidFill>
                  <a:srgbClr val="020202"/>
                </a:solidFill>
                <a:latin typeface="Arial" panose="020B0604020202020204" pitchFamily="34" charset="0"/>
                <a:cs typeface="Arial" panose="020B0604020202020204" pitchFamily="34" charset="0"/>
              </a:rPr>
              <a:t>USD $813K</a:t>
            </a:r>
            <a:r>
              <a:rPr lang="en-US" dirty="0">
                <a:solidFill>
                  <a:srgbClr val="020202"/>
                </a:solidFill>
                <a:latin typeface="Arial" panose="020B0604020202020204" pitchFamily="34" charset="0"/>
                <a:cs typeface="Arial" panose="020B0604020202020204" pitchFamily="34" charset="0"/>
              </a:rPr>
              <a:t>	           </a:t>
            </a:r>
            <a:r>
              <a:rPr lang="en-US" b="1" dirty="0">
                <a:solidFill>
                  <a:srgbClr val="020202"/>
                </a:solidFill>
                <a:latin typeface="Arial" panose="020B0604020202020204" pitchFamily="34" charset="0"/>
                <a:cs typeface="Arial" panose="020B0604020202020204" pitchFamily="34" charset="0"/>
              </a:rPr>
              <a:t>100%</a:t>
            </a:r>
          </a:p>
        </p:txBody>
      </p:sp>
      <p:sp>
        <p:nvSpPr>
          <p:cNvPr id="5" name="Slide Number Placeholder 4"/>
          <p:cNvSpPr>
            <a:spLocks noGrp="1"/>
          </p:cNvSpPr>
          <p:nvPr>
            <p:ph type="sldNum" sz="quarter" idx="11"/>
          </p:nvPr>
        </p:nvSpPr>
        <p:spPr/>
        <p:txBody>
          <a:bodyPr/>
          <a:lstStyle/>
          <a:p>
            <a:pPr defTabSz="914400" fontAlgn="base">
              <a:spcBef>
                <a:spcPct val="0"/>
              </a:spcBef>
              <a:spcAft>
                <a:spcPct val="0"/>
              </a:spcAft>
            </a:pPr>
            <a:fld id="{718B0319-ACC0-4C9D-BA3C-00AB8D0E953B}" type="slidenum">
              <a:rPr lang="en-US">
                <a:solidFill>
                  <a:srgbClr val="595959"/>
                </a:solidFill>
                <a:latin typeface="Futura Medium"/>
                <a:cs typeface="Arial" pitchFamily="34" charset="0"/>
              </a:rPr>
              <a:pPr defTabSz="914400" fontAlgn="base">
                <a:spcBef>
                  <a:spcPct val="0"/>
                </a:spcBef>
                <a:spcAft>
                  <a:spcPct val="0"/>
                </a:spcAft>
              </a:pPr>
              <a:t>8</a:t>
            </a:fld>
            <a:endParaRPr lang="en-US">
              <a:solidFill>
                <a:srgbClr val="595959"/>
              </a:solidFill>
              <a:latin typeface="Futura Medium"/>
              <a:cs typeface="Arial" pitchFamily="34" charset="0"/>
            </a:endParaRPr>
          </a:p>
        </p:txBody>
      </p:sp>
      <p:pic>
        <p:nvPicPr>
          <p:cNvPr id="6" name="Picture 5">
            <a:extLst>
              <a:ext uri="{FF2B5EF4-FFF2-40B4-BE49-F238E27FC236}">
                <a16:creationId xmlns:a16="http://schemas.microsoft.com/office/drawing/2014/main" id="{6CA1DF0A-61A9-40B1-9904-75477992B549}"/>
              </a:ext>
            </a:extLst>
          </p:cNvPr>
          <p:cNvPicPr>
            <a:picLocks noChangeAspect="1"/>
          </p:cNvPicPr>
          <p:nvPr/>
        </p:nvPicPr>
        <p:blipFill>
          <a:blip r:embed="rId2"/>
          <a:stretch>
            <a:fillRect/>
          </a:stretch>
        </p:blipFill>
        <p:spPr>
          <a:xfrm>
            <a:off x="4648201" y="5562949"/>
            <a:ext cx="1176337" cy="1231210"/>
          </a:xfrm>
          <a:prstGeom prst="rect">
            <a:avLst/>
          </a:prstGeom>
        </p:spPr>
      </p:pic>
    </p:spTree>
    <p:extLst>
      <p:ext uri="{BB962C8B-B14F-4D97-AF65-F5344CB8AC3E}">
        <p14:creationId xmlns:p14="http://schemas.microsoft.com/office/powerpoint/2010/main" val="1540806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AutoShape 5">
            <a:extLst>
              <a:ext uri="{FF2B5EF4-FFF2-40B4-BE49-F238E27FC236}">
                <a16:creationId xmlns:a16="http://schemas.microsoft.com/office/drawing/2014/main" id="{8CDF4E43-DF57-43D1-B441-D9976DC3F282}"/>
              </a:ext>
            </a:extLst>
          </p:cNvPr>
          <p:cNvSpPr>
            <a:spLocks noChangeArrowheads="1"/>
          </p:cNvSpPr>
          <p:nvPr/>
        </p:nvSpPr>
        <p:spPr bwMode="auto">
          <a:xfrm>
            <a:off x="5867202" y="3740587"/>
            <a:ext cx="1660804" cy="1153218"/>
          </a:xfrm>
          <a:prstGeom prst="chevron">
            <a:avLst>
              <a:gd name="adj" fmla="val 25645"/>
            </a:avLst>
          </a:prstGeom>
          <a:solidFill>
            <a:srgbClr val="0099FF"/>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Execute       </a:t>
            </a:r>
          </a:p>
          <a:p>
            <a:pPr algn="ctr" defTabSz="914400">
              <a:defRPr/>
            </a:pPr>
            <a:r>
              <a:rPr lang="en-GB" altLang="en-US" sz="1200" b="1" kern="0" dirty="0">
                <a:solidFill>
                  <a:srgbClr val="FF3300"/>
                </a:solidFill>
                <a:latin typeface="Times New Roman" pitchFamily="18" charset="0"/>
                <a:cs typeface="Arial" pitchFamily="34" charset="0"/>
              </a:rPr>
              <a:t>  </a:t>
            </a:r>
            <a:br>
              <a:rPr lang="en-GB" altLang="en-US" sz="1200" b="1" kern="0" dirty="0">
                <a:solidFill>
                  <a:srgbClr val="FF3300"/>
                </a:solidFill>
                <a:latin typeface="Times New Roman" pitchFamily="18" charset="0"/>
                <a:cs typeface="Arial" pitchFamily="34" charset="0"/>
              </a:rPr>
            </a:b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Detail</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Engineering</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67" name="AutoShape 5">
            <a:extLst>
              <a:ext uri="{FF2B5EF4-FFF2-40B4-BE49-F238E27FC236}">
                <a16:creationId xmlns:a16="http://schemas.microsoft.com/office/drawing/2014/main" id="{144A79F8-E670-422F-82E3-A95EB7FD9BE2}"/>
              </a:ext>
            </a:extLst>
          </p:cNvPr>
          <p:cNvSpPr>
            <a:spLocks noChangeArrowheads="1"/>
          </p:cNvSpPr>
          <p:nvPr/>
        </p:nvSpPr>
        <p:spPr bwMode="auto">
          <a:xfrm>
            <a:off x="4551407" y="3739840"/>
            <a:ext cx="1923651" cy="1153218"/>
          </a:xfrm>
          <a:prstGeom prst="chevron">
            <a:avLst>
              <a:gd name="adj" fmla="val 25645"/>
            </a:avLst>
          </a:prstGeom>
          <a:solidFill>
            <a:srgbClr val="66FF33"/>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Full Funding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(FID)</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Approval</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65" name="AutoShape 5">
            <a:extLst>
              <a:ext uri="{FF2B5EF4-FFF2-40B4-BE49-F238E27FC236}">
                <a16:creationId xmlns:a16="http://schemas.microsoft.com/office/drawing/2014/main" id="{679804EE-4623-4F7A-AEFF-37CEF83D4A38}"/>
              </a:ext>
            </a:extLst>
          </p:cNvPr>
          <p:cNvSpPr>
            <a:spLocks noChangeArrowheads="1"/>
          </p:cNvSpPr>
          <p:nvPr/>
        </p:nvSpPr>
        <p:spPr bwMode="auto">
          <a:xfrm>
            <a:off x="2128670" y="3740079"/>
            <a:ext cx="1923651" cy="1153218"/>
          </a:xfrm>
          <a:prstGeom prst="chevron">
            <a:avLst>
              <a:gd name="adj" fmla="val 25645"/>
            </a:avLst>
          </a:prstGeom>
          <a:solidFill>
            <a:srgbClr val="00B050"/>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(MTS)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Scope &amp;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Specification</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7" name="Title 6"/>
          <p:cNvSpPr>
            <a:spLocks noGrp="1"/>
          </p:cNvSpPr>
          <p:nvPr>
            <p:ph type="title"/>
          </p:nvPr>
        </p:nvSpPr>
        <p:spPr>
          <a:xfrm>
            <a:off x="1905000" y="255589"/>
            <a:ext cx="8382000" cy="516192"/>
          </a:xfrm>
        </p:spPr>
        <p:txBody>
          <a:bodyPr/>
          <a:lstStyle/>
          <a:p>
            <a:r>
              <a:rPr lang="en-US" sz="3000" b="1" dirty="0">
                <a:latin typeface="Arial" panose="020B0604020202020204" pitchFamily="34" charset="0"/>
                <a:cs typeface="Arial" panose="020B0604020202020204" pitchFamily="34" charset="0"/>
              </a:rPr>
              <a:t>Project LE phasing &amp; Schedule</a:t>
            </a:r>
          </a:p>
        </p:txBody>
      </p:sp>
      <p:sp>
        <p:nvSpPr>
          <p:cNvPr id="8" name="Content Placeholder 7"/>
          <p:cNvSpPr>
            <a:spLocks noGrp="1"/>
          </p:cNvSpPr>
          <p:nvPr>
            <p:ph idx="1"/>
          </p:nvPr>
        </p:nvSpPr>
        <p:spPr>
          <a:xfrm>
            <a:off x="1863424" y="857312"/>
            <a:ext cx="8465153" cy="4953000"/>
          </a:xfrm>
        </p:spPr>
        <p:txBody>
          <a:bodyPr/>
          <a:lstStyle/>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r>
              <a:rPr lang="en-US" b="1" u="sng" dirty="0">
                <a:cs typeface="Arial" pitchFamily="34" charset="0"/>
              </a:rPr>
              <a:t>Funding Timeline </a:t>
            </a:r>
          </a:p>
          <a:p>
            <a:pPr lvl="1"/>
            <a:r>
              <a:rPr lang="en-US" sz="1300" dirty="0"/>
              <a:t>220m of cable trenching to be executed post-TA</a:t>
            </a:r>
          </a:p>
          <a:p>
            <a:pPr marL="284163" lvl="1" indent="-284163">
              <a:buClr>
                <a:schemeClr val="tx2"/>
              </a:buClr>
            </a:pPr>
            <a:endParaRPr lang="en-US" sz="1200" dirty="0">
              <a:cs typeface="Arial" pitchFamily="34" charset="0"/>
            </a:endParaRPr>
          </a:p>
          <a:p>
            <a:pPr marL="284163" lvl="1" indent="-284163">
              <a:buClr>
                <a:schemeClr val="tx2"/>
              </a:buClr>
            </a:pPr>
            <a:endParaRPr lang="en-US" sz="1200" dirty="0">
              <a:cs typeface="Arial" pitchFamily="34" charset="0"/>
            </a:endParaRPr>
          </a:p>
        </p:txBody>
      </p:sp>
      <p:sp>
        <p:nvSpPr>
          <p:cNvPr id="11" name="AutoShape 5"/>
          <p:cNvSpPr>
            <a:spLocks noChangeArrowheads="1"/>
          </p:cNvSpPr>
          <p:nvPr/>
        </p:nvSpPr>
        <p:spPr bwMode="auto">
          <a:xfrm>
            <a:off x="3690756" y="3740123"/>
            <a:ext cx="1671866" cy="1158685"/>
          </a:xfrm>
          <a:prstGeom prst="chevron">
            <a:avLst>
              <a:gd name="adj" fmla="val 25645"/>
            </a:avLst>
          </a:prstGeom>
          <a:solidFill>
            <a:srgbClr val="92D050"/>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400" b="1" kern="0" dirty="0">
                <a:solidFill>
                  <a:srgbClr val="020202"/>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Front End </a:t>
            </a:r>
          </a:p>
          <a:p>
            <a:pPr algn="ctr" defTabSz="914400">
              <a:defRPr/>
            </a:pPr>
            <a:r>
              <a:rPr lang="en-GB" altLang="en-US" sz="1200" b="1" kern="0" dirty="0">
                <a:solidFill>
                  <a:srgbClr val="020202"/>
                </a:solidFill>
                <a:latin typeface="Times New Roman" pitchFamily="18" charset="0"/>
                <a:cs typeface="Arial" pitchFamily="34" charset="0"/>
              </a:rPr>
              <a:t>   Engineering</a:t>
            </a:r>
          </a:p>
          <a:p>
            <a:pPr algn="ctr" defTabSz="914400">
              <a:defRPr/>
            </a:pPr>
            <a:r>
              <a:rPr lang="en-GB" altLang="en-US" sz="1200" b="1" kern="0" dirty="0">
                <a:solidFill>
                  <a:srgbClr val="020202"/>
                </a:solidFill>
                <a:latin typeface="Times New Roman" pitchFamily="18" charset="0"/>
                <a:cs typeface="Arial" pitchFamily="34" charset="0"/>
              </a:rPr>
              <a:t> Development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28" name="AutoShape 26"/>
          <p:cNvSpPr>
            <a:spLocks noChangeArrowheads="1"/>
          </p:cNvSpPr>
          <p:nvPr/>
        </p:nvSpPr>
        <p:spPr bwMode="auto">
          <a:xfrm>
            <a:off x="1509717" y="3740588"/>
            <a:ext cx="1467973" cy="1152200"/>
          </a:xfrm>
          <a:prstGeom prst="chevron">
            <a:avLst>
              <a:gd name="adj" fmla="val 25000"/>
            </a:avLst>
          </a:prstGeom>
          <a:solidFill>
            <a:srgbClr val="FFFF00"/>
          </a:solidFill>
          <a:ln w="9525">
            <a:solidFill>
              <a:srgbClr val="000066"/>
            </a:solidFill>
            <a:miter lim="800000"/>
            <a:headEnd/>
            <a:tailEnd/>
          </a:ln>
          <a:effectLst/>
        </p:spPr>
        <p:txBody>
          <a:bodyPr anchor="ctr"/>
          <a:lstStyle/>
          <a:p>
            <a:pPr algn="ctr" defTabSz="914400">
              <a:defRPr/>
            </a:pPr>
            <a:r>
              <a:rPr lang="en-GB" altLang="en-US" sz="1400" b="1" kern="0" dirty="0">
                <a:solidFill>
                  <a:srgbClr val="FF3300"/>
                </a:solidFill>
                <a:latin typeface="Times New Roman" pitchFamily="18" charset="0"/>
                <a:cs typeface="Arial" pitchFamily="34" charset="0"/>
              </a:rPr>
              <a:t>Select </a:t>
            </a:r>
          </a:p>
          <a:p>
            <a:pPr algn="ctr" defTabSz="914400">
              <a:defRPr/>
            </a:pPr>
            <a:r>
              <a:rPr lang="en-GB" altLang="en-US" sz="1200" b="1" kern="0" dirty="0">
                <a:solidFill>
                  <a:srgbClr val="020202"/>
                </a:solidFill>
                <a:latin typeface="Times New Roman" pitchFamily="18" charset="0"/>
                <a:cs typeface="Arial" pitchFamily="34" charset="0"/>
              </a:rPr>
              <a:t>Pre-funding</a:t>
            </a:r>
          </a:p>
          <a:p>
            <a:pPr algn="ctr" defTabSz="914400">
              <a:defRPr/>
            </a:pPr>
            <a:r>
              <a:rPr lang="en-GB" altLang="en-US" sz="1200" b="1" kern="0" dirty="0">
                <a:solidFill>
                  <a:srgbClr val="020202"/>
                </a:solidFill>
                <a:latin typeface="Times New Roman" pitchFamily="18" charset="0"/>
                <a:cs typeface="Arial" pitchFamily="34" charset="0"/>
              </a:rPr>
              <a:t>Approval </a:t>
            </a:r>
            <a:r>
              <a:rPr lang="en-GB" altLang="en-US" sz="1200" b="1" kern="0" dirty="0">
                <a:solidFill>
                  <a:srgbClr val="0070C0"/>
                </a:solidFill>
                <a:latin typeface="Times New Roman" pitchFamily="18" charset="0"/>
                <a:cs typeface="Arial" pitchFamily="34" charset="0"/>
              </a:rPr>
              <a:t>(PDR)                </a:t>
            </a:r>
          </a:p>
        </p:txBody>
      </p:sp>
      <p:grpSp>
        <p:nvGrpSpPr>
          <p:cNvPr id="38" name="Group 9"/>
          <p:cNvGrpSpPr>
            <a:grpSpLocks/>
          </p:cNvGrpSpPr>
          <p:nvPr/>
        </p:nvGrpSpPr>
        <p:grpSpPr bwMode="auto">
          <a:xfrm>
            <a:off x="2706771" y="4890495"/>
            <a:ext cx="1181144" cy="833622"/>
            <a:chOff x="2544" y="2304"/>
            <a:chExt cx="816" cy="725"/>
          </a:xfrm>
        </p:grpSpPr>
        <p:sp>
          <p:nvSpPr>
            <p:cNvPr id="39" name="Rectangle 10"/>
            <p:cNvSpPr>
              <a:spLocks noChangeArrowheads="1"/>
            </p:cNvSpPr>
            <p:nvPr/>
          </p:nvSpPr>
          <p:spPr bwMode="auto">
            <a:xfrm>
              <a:off x="2544" y="2645"/>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May 22</a:t>
              </a:r>
            </a:p>
          </p:txBody>
        </p:sp>
        <p:sp>
          <p:nvSpPr>
            <p:cNvPr id="40" name="Line 11"/>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53" name="Group 27"/>
          <p:cNvGrpSpPr>
            <a:grpSpLocks/>
          </p:cNvGrpSpPr>
          <p:nvPr/>
        </p:nvGrpSpPr>
        <p:grpSpPr bwMode="auto">
          <a:xfrm>
            <a:off x="1582400" y="4895080"/>
            <a:ext cx="1143614" cy="822892"/>
            <a:chOff x="2544" y="2304"/>
            <a:chExt cx="816" cy="720"/>
          </a:xfrm>
        </p:grpSpPr>
        <p:sp>
          <p:nvSpPr>
            <p:cNvPr id="54" name="Rectangle 28"/>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Mar 22</a:t>
              </a:r>
            </a:p>
          </p:txBody>
        </p:sp>
        <p:sp>
          <p:nvSpPr>
            <p:cNvPr id="55" name="Line 29"/>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56" name="Group 21"/>
          <p:cNvGrpSpPr>
            <a:grpSpLocks/>
          </p:cNvGrpSpPr>
          <p:nvPr/>
        </p:nvGrpSpPr>
        <p:grpSpPr bwMode="auto">
          <a:xfrm>
            <a:off x="9452226" y="4892788"/>
            <a:ext cx="1132270" cy="819434"/>
            <a:chOff x="2544" y="2304"/>
            <a:chExt cx="816" cy="720"/>
          </a:xfrm>
        </p:grpSpPr>
        <p:sp>
          <p:nvSpPr>
            <p:cNvPr id="57" name="Rectangle 22"/>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Mar 24</a:t>
              </a:r>
            </a:p>
          </p:txBody>
        </p:sp>
        <p:sp>
          <p:nvSpPr>
            <p:cNvPr id="58" name="Line 23"/>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aphicFrame>
        <p:nvGraphicFramePr>
          <p:cNvPr id="2" name="Table 1">
            <a:extLst>
              <a:ext uri="{FF2B5EF4-FFF2-40B4-BE49-F238E27FC236}">
                <a16:creationId xmlns:a16="http://schemas.microsoft.com/office/drawing/2014/main" id="{BE6E0EE3-2B7F-4261-8884-647DA6103ADA}"/>
              </a:ext>
            </a:extLst>
          </p:cNvPr>
          <p:cNvGraphicFramePr>
            <a:graphicFrameLocks noGrp="1"/>
          </p:cNvGraphicFramePr>
          <p:nvPr/>
        </p:nvGraphicFramePr>
        <p:xfrm>
          <a:off x="1898047" y="1133883"/>
          <a:ext cx="6096000" cy="741680"/>
        </p:xfrm>
        <a:graphic>
          <a:graphicData uri="http://schemas.openxmlformats.org/drawingml/2006/table">
            <a:tbl>
              <a:tblPr firstRow="1" bandRow="1">
                <a:tableStyleId>{793D81CF-94F2-401A-BA57-92F5A7B2D0C5}</a:tableStyleId>
              </a:tblPr>
              <a:tblGrid>
                <a:gridCol w="1607153">
                  <a:extLst>
                    <a:ext uri="{9D8B030D-6E8A-4147-A177-3AD203B41FA5}">
                      <a16:colId xmlns:a16="http://schemas.microsoft.com/office/drawing/2014/main" val="1145263358"/>
                    </a:ext>
                  </a:extLst>
                </a:gridCol>
                <a:gridCol w="1066800">
                  <a:extLst>
                    <a:ext uri="{9D8B030D-6E8A-4147-A177-3AD203B41FA5}">
                      <a16:colId xmlns:a16="http://schemas.microsoft.com/office/drawing/2014/main" val="3499445317"/>
                    </a:ext>
                  </a:extLst>
                </a:gridCol>
                <a:gridCol w="983647">
                  <a:extLst>
                    <a:ext uri="{9D8B030D-6E8A-4147-A177-3AD203B41FA5}">
                      <a16:colId xmlns:a16="http://schemas.microsoft.com/office/drawing/2014/main" val="231567628"/>
                    </a:ext>
                  </a:extLst>
                </a:gridCol>
                <a:gridCol w="1219200">
                  <a:extLst>
                    <a:ext uri="{9D8B030D-6E8A-4147-A177-3AD203B41FA5}">
                      <a16:colId xmlns:a16="http://schemas.microsoft.com/office/drawing/2014/main" val="3863154413"/>
                    </a:ext>
                  </a:extLst>
                </a:gridCol>
                <a:gridCol w="1219200">
                  <a:extLst>
                    <a:ext uri="{9D8B030D-6E8A-4147-A177-3AD203B41FA5}">
                      <a16:colId xmlns:a16="http://schemas.microsoft.com/office/drawing/2014/main" val="3557991588"/>
                    </a:ext>
                  </a:extLst>
                </a:gridCol>
              </a:tblGrid>
              <a:tr h="370840">
                <a:tc>
                  <a:txBody>
                    <a:bodyPr/>
                    <a:lstStyle/>
                    <a:p>
                      <a:r>
                        <a:rPr lang="en-SG" sz="1100" dirty="0"/>
                        <a:t>Capex Allocation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975979165"/>
                  </a:ext>
                </a:extLst>
              </a:tr>
              <a:tr h="370840">
                <a:tc>
                  <a:txBody>
                    <a:bodyPr/>
                    <a:lstStyle/>
                    <a:p>
                      <a:r>
                        <a:rPr lang="en-SG" dirty="0"/>
                        <a:t>CAPEX (USD)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50K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387K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261K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698K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124402"/>
                  </a:ext>
                </a:extLst>
              </a:tr>
            </a:tbl>
          </a:graphicData>
        </a:graphic>
      </p:graphicFrame>
      <p:sp>
        <p:nvSpPr>
          <p:cNvPr id="10" name="AutoShape 4"/>
          <p:cNvSpPr>
            <a:spLocks noChangeArrowheads="1"/>
          </p:cNvSpPr>
          <p:nvPr/>
        </p:nvSpPr>
        <p:spPr bwMode="auto">
          <a:xfrm>
            <a:off x="7231764" y="3739840"/>
            <a:ext cx="1690496" cy="1153218"/>
          </a:xfrm>
          <a:prstGeom prst="chevron">
            <a:avLst>
              <a:gd name="adj" fmla="val 25000"/>
            </a:avLst>
          </a:prstGeom>
          <a:solidFill>
            <a:srgbClr val="99CCFF">
              <a:alpha val="71765"/>
            </a:srgbClr>
          </a:solidFill>
          <a:ln w="9525">
            <a:solidFill>
              <a:srgbClr val="000066"/>
            </a:solidFill>
            <a:miter lim="800000"/>
            <a:headEnd/>
            <a:tailEnd/>
          </a:ln>
          <a:effectLst/>
        </p:spPr>
        <p:txBody>
          <a:bodyPr anchor="ctr"/>
          <a:lstStyle/>
          <a:p>
            <a:pPr defTabSz="914400">
              <a:defRPr/>
            </a:pPr>
            <a:r>
              <a:rPr lang="en-GB" altLang="en-US" sz="1400" b="1" kern="0" dirty="0">
                <a:solidFill>
                  <a:srgbClr val="FF3300"/>
                </a:solidFill>
                <a:latin typeface="Times New Roman" pitchFamily="18" charset="0"/>
                <a:cs typeface="Arial" pitchFamily="34" charset="0"/>
              </a:rPr>
              <a:t>Execute</a:t>
            </a:r>
            <a:br>
              <a:rPr lang="en-GB" altLang="en-US" sz="1400" b="1" kern="0" dirty="0">
                <a:solidFill>
                  <a:srgbClr val="FF3300"/>
                </a:solidFill>
                <a:latin typeface="Times New Roman" pitchFamily="18" charset="0"/>
                <a:cs typeface="Arial" pitchFamily="34" charset="0"/>
              </a:rPr>
            </a:b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Procurement/Award</a:t>
            </a:r>
          </a:p>
          <a:p>
            <a:pPr defTabSz="914400">
              <a:defRPr/>
            </a:pPr>
            <a:r>
              <a:rPr lang="en-GB" altLang="en-US" sz="1200" b="1" kern="0" dirty="0">
                <a:solidFill>
                  <a:srgbClr val="020202"/>
                </a:solidFill>
                <a:latin typeface="Times New Roman" pitchFamily="18" charset="0"/>
                <a:cs typeface="Arial" pitchFamily="34" charset="0"/>
              </a:rPr>
              <a:t>Sub-Contract</a:t>
            </a:r>
          </a:p>
        </p:txBody>
      </p:sp>
      <p:sp>
        <p:nvSpPr>
          <p:cNvPr id="33" name="AutoShape 6"/>
          <p:cNvSpPr>
            <a:spLocks noChangeArrowheads="1"/>
          </p:cNvSpPr>
          <p:nvPr/>
        </p:nvSpPr>
        <p:spPr bwMode="auto">
          <a:xfrm>
            <a:off x="8463625" y="3739840"/>
            <a:ext cx="1452384" cy="1153218"/>
          </a:xfrm>
          <a:prstGeom prst="chevron">
            <a:avLst>
              <a:gd name="adj" fmla="val 25471"/>
            </a:avLst>
          </a:prstGeom>
          <a:solidFill>
            <a:srgbClr val="3333FF"/>
          </a:solidFill>
          <a:ln w="9525">
            <a:solidFill>
              <a:srgbClr val="000066"/>
            </a:solidFill>
            <a:miter lim="800000"/>
            <a:headEnd/>
            <a:tailEnd/>
          </a:ln>
          <a:effectLst/>
        </p:spPr>
        <p:txBody>
          <a:bodyPr wrap="none" lIns="0" anchor="ctr"/>
          <a:lstStyle/>
          <a:p>
            <a:pP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Execute</a:t>
            </a:r>
          </a:p>
          <a:p>
            <a:pPr defTabSz="914400">
              <a:defRPr/>
            </a:pPr>
            <a:r>
              <a:rPr lang="en-GB" altLang="en-US" sz="1400" b="1" kern="0" dirty="0">
                <a:solidFill>
                  <a:srgbClr val="111111"/>
                </a:solidFill>
                <a:latin typeface="Times New Roman" pitchFamily="18" charset="0"/>
                <a:cs typeface="Arial" pitchFamily="34" charset="0"/>
              </a:rPr>
              <a:t> </a:t>
            </a:r>
            <a:r>
              <a:rPr lang="en-GB" altLang="en-US" sz="1200" b="1" kern="0" dirty="0">
                <a:solidFill>
                  <a:srgbClr val="111111"/>
                </a:solidFill>
                <a:latin typeface="Times New Roman" pitchFamily="18" charset="0"/>
                <a:cs typeface="Arial" pitchFamily="34" charset="0"/>
              </a:rPr>
              <a:t>       </a:t>
            </a:r>
            <a:br>
              <a:rPr lang="en-GB" altLang="en-US" sz="1200" b="1" kern="0" dirty="0">
                <a:solidFill>
                  <a:srgbClr val="111111"/>
                </a:solidFill>
                <a:latin typeface="Times New Roman" pitchFamily="18" charset="0"/>
                <a:cs typeface="Arial" pitchFamily="34" charset="0"/>
              </a:rPr>
            </a:br>
            <a:r>
              <a:rPr lang="en-GB" altLang="en-US" sz="1200" b="1" kern="0" dirty="0">
                <a:solidFill>
                  <a:srgbClr val="111111"/>
                </a:solidFill>
                <a:latin typeface="Times New Roman" pitchFamily="18" charset="0"/>
                <a:cs typeface="Arial" pitchFamily="34" charset="0"/>
              </a:rPr>
              <a:t> </a:t>
            </a:r>
            <a:r>
              <a:rPr lang="en-GB" altLang="en-US" sz="1200" b="1" kern="0" dirty="0">
                <a:solidFill>
                  <a:srgbClr val="000000"/>
                </a:solidFill>
                <a:latin typeface="Times New Roman" pitchFamily="18" charset="0"/>
                <a:cs typeface="Arial" pitchFamily="34" charset="0"/>
              </a:rPr>
              <a:t>Construction</a:t>
            </a:r>
          </a:p>
          <a:p>
            <a:pPr algn="ctr" defTabSz="914400">
              <a:defRPr/>
            </a:pPr>
            <a:endParaRPr lang="en-GB" altLang="en-US" sz="1400" b="1" kern="0" dirty="0">
              <a:solidFill>
                <a:srgbClr val="FF3300"/>
              </a:solidFill>
              <a:latin typeface="Times New Roman" pitchFamily="18" charset="0"/>
              <a:cs typeface="Arial" pitchFamily="34" charset="0"/>
            </a:endParaRPr>
          </a:p>
          <a:p>
            <a:pPr algn="ctr" defTabSz="914400">
              <a:defRPr/>
            </a:pPr>
            <a:endParaRPr lang="en-GB" altLang="en-US" sz="1400" b="1" kern="0" dirty="0">
              <a:solidFill>
                <a:srgbClr val="020202"/>
              </a:solidFill>
              <a:latin typeface="Times New Roman" pitchFamily="18" charset="0"/>
              <a:cs typeface="Arial" pitchFamily="34" charset="0"/>
            </a:endParaRPr>
          </a:p>
        </p:txBody>
      </p:sp>
      <p:sp>
        <p:nvSpPr>
          <p:cNvPr id="34" name="AutoShape 5"/>
          <p:cNvSpPr>
            <a:spLocks noChangeArrowheads="1"/>
          </p:cNvSpPr>
          <p:nvPr/>
        </p:nvSpPr>
        <p:spPr bwMode="auto">
          <a:xfrm>
            <a:off x="9518920" y="3740587"/>
            <a:ext cx="1125477" cy="1153218"/>
          </a:xfrm>
          <a:prstGeom prst="chevron">
            <a:avLst>
              <a:gd name="adj" fmla="val 25645"/>
            </a:avLst>
          </a:prstGeom>
          <a:solidFill>
            <a:srgbClr val="CC99FF"/>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Operate     </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RFSU</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grpSp>
        <p:nvGrpSpPr>
          <p:cNvPr id="70" name="Group 9">
            <a:extLst>
              <a:ext uri="{FF2B5EF4-FFF2-40B4-BE49-F238E27FC236}">
                <a16:creationId xmlns:a16="http://schemas.microsoft.com/office/drawing/2014/main" id="{952F7E7F-1C94-4781-A2B1-1207705BBDB5}"/>
              </a:ext>
            </a:extLst>
          </p:cNvPr>
          <p:cNvGrpSpPr>
            <a:grpSpLocks/>
          </p:cNvGrpSpPr>
          <p:nvPr/>
        </p:nvGrpSpPr>
        <p:grpSpPr bwMode="auto">
          <a:xfrm>
            <a:off x="3742472" y="4889330"/>
            <a:ext cx="1392739" cy="828642"/>
            <a:chOff x="2544" y="2304"/>
            <a:chExt cx="816" cy="725"/>
          </a:xfrm>
        </p:grpSpPr>
        <p:sp>
          <p:nvSpPr>
            <p:cNvPr id="71" name="Rectangle 10">
              <a:extLst>
                <a:ext uri="{FF2B5EF4-FFF2-40B4-BE49-F238E27FC236}">
                  <a16:creationId xmlns:a16="http://schemas.microsoft.com/office/drawing/2014/main" id="{7F347CBB-8A9F-480F-93CB-98F19327687D}"/>
                </a:ext>
              </a:extLst>
            </p:cNvPr>
            <p:cNvSpPr>
              <a:spLocks noChangeArrowheads="1"/>
            </p:cNvSpPr>
            <p:nvPr/>
          </p:nvSpPr>
          <p:spPr bwMode="auto">
            <a:xfrm>
              <a:off x="2544" y="2645"/>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Jun to Sep 22</a:t>
              </a:r>
            </a:p>
          </p:txBody>
        </p:sp>
        <p:sp>
          <p:nvSpPr>
            <p:cNvPr id="72" name="Line 11">
              <a:extLst>
                <a:ext uri="{FF2B5EF4-FFF2-40B4-BE49-F238E27FC236}">
                  <a16:creationId xmlns:a16="http://schemas.microsoft.com/office/drawing/2014/main" id="{740C1331-8070-4D83-86AE-2A29780D468B}"/>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73" name="Group 15">
            <a:extLst>
              <a:ext uri="{FF2B5EF4-FFF2-40B4-BE49-F238E27FC236}">
                <a16:creationId xmlns:a16="http://schemas.microsoft.com/office/drawing/2014/main" id="{F3B40858-73C9-47EA-89D9-D6AC3B2509D3}"/>
              </a:ext>
            </a:extLst>
          </p:cNvPr>
          <p:cNvGrpSpPr>
            <a:grpSpLocks/>
          </p:cNvGrpSpPr>
          <p:nvPr/>
        </p:nvGrpSpPr>
        <p:grpSpPr bwMode="auto">
          <a:xfrm>
            <a:off x="5115835" y="4895080"/>
            <a:ext cx="1304015" cy="822892"/>
            <a:chOff x="2544" y="2304"/>
            <a:chExt cx="816" cy="720"/>
          </a:xfrm>
        </p:grpSpPr>
        <p:sp>
          <p:nvSpPr>
            <p:cNvPr id="74" name="Rectangle 16">
              <a:extLst>
                <a:ext uri="{FF2B5EF4-FFF2-40B4-BE49-F238E27FC236}">
                  <a16:creationId xmlns:a16="http://schemas.microsoft.com/office/drawing/2014/main" id="{C4B4D23B-0616-4A18-92FA-E7309287ABF7}"/>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Oct 22</a:t>
              </a:r>
            </a:p>
          </p:txBody>
        </p:sp>
        <p:sp>
          <p:nvSpPr>
            <p:cNvPr id="75" name="Line 17">
              <a:extLst>
                <a:ext uri="{FF2B5EF4-FFF2-40B4-BE49-F238E27FC236}">
                  <a16:creationId xmlns:a16="http://schemas.microsoft.com/office/drawing/2014/main" id="{E34497B3-BFE9-4C70-BB92-37B6A2E2E45F}"/>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76" name="Group 15">
            <a:extLst>
              <a:ext uri="{FF2B5EF4-FFF2-40B4-BE49-F238E27FC236}">
                <a16:creationId xmlns:a16="http://schemas.microsoft.com/office/drawing/2014/main" id="{762A86F9-3465-4D6F-AEBF-B3A5F1D244D0}"/>
              </a:ext>
            </a:extLst>
          </p:cNvPr>
          <p:cNvGrpSpPr>
            <a:grpSpLocks/>
          </p:cNvGrpSpPr>
          <p:nvPr/>
        </p:nvGrpSpPr>
        <p:grpSpPr bwMode="auto">
          <a:xfrm>
            <a:off x="6176424" y="4895080"/>
            <a:ext cx="1225389" cy="822892"/>
            <a:chOff x="2544" y="2304"/>
            <a:chExt cx="816" cy="720"/>
          </a:xfrm>
        </p:grpSpPr>
        <p:sp>
          <p:nvSpPr>
            <p:cNvPr id="77" name="Rectangle 16">
              <a:extLst>
                <a:ext uri="{FF2B5EF4-FFF2-40B4-BE49-F238E27FC236}">
                  <a16:creationId xmlns:a16="http://schemas.microsoft.com/office/drawing/2014/main" id="{78EC2F64-AB29-4DF5-AF7D-28FFAA18D9CA}"/>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400" kern="0" dirty="0">
                  <a:solidFill>
                    <a:srgbClr val="FF3300"/>
                  </a:solidFill>
                  <a:latin typeface="Arial" charset="0"/>
                  <a:cs typeface="Arial" pitchFamily="34" charset="0"/>
                </a:rPr>
                <a:t>Nov 22 to</a:t>
              </a:r>
            </a:p>
            <a:p>
              <a:pPr algn="ctr" defTabSz="914400">
                <a:defRPr/>
              </a:pPr>
              <a:r>
                <a:rPr lang="en-GB" altLang="en-US" sz="1400" kern="0" dirty="0">
                  <a:solidFill>
                    <a:srgbClr val="FF3300"/>
                  </a:solidFill>
                  <a:latin typeface="Arial" charset="0"/>
                  <a:cs typeface="Arial" pitchFamily="34" charset="0"/>
                </a:rPr>
                <a:t>Feb 23</a:t>
              </a:r>
            </a:p>
          </p:txBody>
        </p:sp>
        <p:sp>
          <p:nvSpPr>
            <p:cNvPr id="78" name="Line 17">
              <a:extLst>
                <a:ext uri="{FF2B5EF4-FFF2-40B4-BE49-F238E27FC236}">
                  <a16:creationId xmlns:a16="http://schemas.microsoft.com/office/drawing/2014/main" id="{AD70D00F-6021-4E80-AE21-3EA338F96ED3}"/>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82" name="Group 15">
            <a:extLst>
              <a:ext uri="{FF2B5EF4-FFF2-40B4-BE49-F238E27FC236}">
                <a16:creationId xmlns:a16="http://schemas.microsoft.com/office/drawing/2014/main" id="{2BF53754-2548-4D62-89B4-D26345BBB0D7}"/>
              </a:ext>
            </a:extLst>
          </p:cNvPr>
          <p:cNvGrpSpPr>
            <a:grpSpLocks/>
          </p:cNvGrpSpPr>
          <p:nvPr/>
        </p:nvGrpSpPr>
        <p:grpSpPr bwMode="auto">
          <a:xfrm>
            <a:off x="8449856" y="4892788"/>
            <a:ext cx="1132270" cy="819434"/>
            <a:chOff x="2544" y="2304"/>
            <a:chExt cx="816" cy="720"/>
          </a:xfrm>
        </p:grpSpPr>
        <p:sp>
          <p:nvSpPr>
            <p:cNvPr id="83" name="Rectangle 16">
              <a:extLst>
                <a:ext uri="{FF2B5EF4-FFF2-40B4-BE49-F238E27FC236}">
                  <a16:creationId xmlns:a16="http://schemas.microsoft.com/office/drawing/2014/main" id="{CDF48EF9-C4CC-4C09-A32E-AA17D74B9172}"/>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Apr 23 to</a:t>
              </a:r>
            </a:p>
            <a:p>
              <a:pPr algn="ctr" defTabSz="914400">
                <a:defRPr/>
              </a:pPr>
              <a:r>
                <a:rPr lang="en-GB" altLang="en-US" sz="1600" kern="0" dirty="0">
                  <a:solidFill>
                    <a:srgbClr val="FF3300"/>
                  </a:solidFill>
                  <a:latin typeface="Arial" charset="0"/>
                  <a:cs typeface="Arial" pitchFamily="34" charset="0"/>
                </a:rPr>
                <a:t>Mar 24</a:t>
              </a:r>
            </a:p>
          </p:txBody>
        </p:sp>
        <p:sp>
          <p:nvSpPr>
            <p:cNvPr id="84" name="Line 17">
              <a:extLst>
                <a:ext uri="{FF2B5EF4-FFF2-40B4-BE49-F238E27FC236}">
                  <a16:creationId xmlns:a16="http://schemas.microsoft.com/office/drawing/2014/main" id="{3E561F10-B91F-474E-9253-9C76108EE723}"/>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37" name="Group 15">
            <a:extLst>
              <a:ext uri="{FF2B5EF4-FFF2-40B4-BE49-F238E27FC236}">
                <a16:creationId xmlns:a16="http://schemas.microsoft.com/office/drawing/2014/main" id="{6C601C63-F7B4-4347-987B-3294423D4ADE}"/>
              </a:ext>
            </a:extLst>
          </p:cNvPr>
          <p:cNvGrpSpPr>
            <a:grpSpLocks/>
          </p:cNvGrpSpPr>
          <p:nvPr/>
        </p:nvGrpSpPr>
        <p:grpSpPr bwMode="auto">
          <a:xfrm>
            <a:off x="7269019" y="4894104"/>
            <a:ext cx="1225389" cy="822892"/>
            <a:chOff x="2544" y="2304"/>
            <a:chExt cx="816" cy="720"/>
          </a:xfrm>
        </p:grpSpPr>
        <p:sp>
          <p:nvSpPr>
            <p:cNvPr id="41" name="Rectangle 16">
              <a:extLst>
                <a:ext uri="{FF2B5EF4-FFF2-40B4-BE49-F238E27FC236}">
                  <a16:creationId xmlns:a16="http://schemas.microsoft.com/office/drawing/2014/main" id="{60DBC2AC-6EE1-44BC-A65B-59DF1CB80645}"/>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400" kern="0" dirty="0">
                  <a:solidFill>
                    <a:srgbClr val="FF3300"/>
                  </a:solidFill>
                  <a:latin typeface="Arial" charset="0"/>
                  <a:cs typeface="Arial" pitchFamily="34" charset="0"/>
                </a:rPr>
                <a:t>Oct 22 to</a:t>
              </a:r>
            </a:p>
            <a:p>
              <a:pPr algn="ctr" defTabSz="914400">
                <a:defRPr/>
              </a:pPr>
              <a:r>
                <a:rPr lang="en-GB" altLang="en-US" sz="1400" kern="0" dirty="0">
                  <a:solidFill>
                    <a:srgbClr val="FF3300"/>
                  </a:solidFill>
                  <a:latin typeface="Arial" charset="0"/>
                  <a:cs typeface="Arial" pitchFamily="34" charset="0"/>
                </a:rPr>
                <a:t>Jun 23</a:t>
              </a:r>
            </a:p>
          </p:txBody>
        </p:sp>
        <p:sp>
          <p:nvSpPr>
            <p:cNvPr id="42" name="Line 17">
              <a:extLst>
                <a:ext uri="{FF2B5EF4-FFF2-40B4-BE49-F238E27FC236}">
                  <a16:creationId xmlns:a16="http://schemas.microsoft.com/office/drawing/2014/main" id="{548FCDD2-E1E3-482D-80AD-ECBE9A6C8721}"/>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spTree>
    <p:extLst>
      <p:ext uri="{BB962C8B-B14F-4D97-AF65-F5344CB8AC3E}">
        <p14:creationId xmlns:p14="http://schemas.microsoft.com/office/powerpoint/2010/main" val="79654660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021596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8A60E-7776-477A-926C-55C1F03CC2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6688" y="1301035"/>
            <a:ext cx="9820275" cy="5398787"/>
          </a:xfrm>
          <a:prstGeom prst="rect">
            <a:avLst/>
          </a:prstGeom>
        </p:spPr>
      </p:pic>
      <p:sp>
        <p:nvSpPr>
          <p:cNvPr id="7" name="Oval 6">
            <a:extLst>
              <a:ext uri="{FF2B5EF4-FFF2-40B4-BE49-F238E27FC236}">
                <a16:creationId xmlns:a16="http://schemas.microsoft.com/office/drawing/2014/main" id="{9D43041A-FFAB-46DD-89C4-571FDBA4F3C1}"/>
              </a:ext>
            </a:extLst>
          </p:cNvPr>
          <p:cNvSpPr/>
          <p:nvPr/>
        </p:nvSpPr>
        <p:spPr>
          <a:xfrm rot="20844856">
            <a:off x="3672033" y="3312776"/>
            <a:ext cx="1191871" cy="919846"/>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0000"/>
              </a:solidFill>
              <a:effectLst/>
              <a:uLnTx/>
              <a:uFillTx/>
              <a:latin typeface="ShellMedium"/>
              <a:ea typeface="+mn-ea"/>
              <a:cs typeface="+mn-cs"/>
            </a:endParaRPr>
          </a:p>
        </p:txBody>
      </p:sp>
      <p:cxnSp>
        <p:nvCxnSpPr>
          <p:cNvPr id="9" name="Straight Arrow Connector 8">
            <a:extLst>
              <a:ext uri="{FF2B5EF4-FFF2-40B4-BE49-F238E27FC236}">
                <a16:creationId xmlns:a16="http://schemas.microsoft.com/office/drawing/2014/main" id="{E7231A9F-D7D9-4EEC-8433-E9651CA6C685}"/>
              </a:ext>
            </a:extLst>
          </p:cNvPr>
          <p:cNvCxnSpPr>
            <a:cxnSpLocks/>
            <a:stCxn id="7" idx="3"/>
          </p:cNvCxnSpPr>
          <p:nvPr/>
        </p:nvCxnSpPr>
        <p:spPr>
          <a:xfrm flipH="1">
            <a:off x="2994304" y="4181921"/>
            <a:ext cx="933264" cy="115891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EB1B2BB-FBA0-4FFB-933E-8627491D22E8}"/>
              </a:ext>
            </a:extLst>
          </p:cNvPr>
          <p:cNvSpPr/>
          <p:nvPr/>
        </p:nvSpPr>
        <p:spPr>
          <a:xfrm>
            <a:off x="2163905" y="5349547"/>
            <a:ext cx="1164101"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E7540AB-22m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E7539 - 22m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E7541A-21m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E7541BC-21m </a:t>
            </a:r>
            <a:endPar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15" name="Oval 14">
            <a:extLst>
              <a:ext uri="{FF2B5EF4-FFF2-40B4-BE49-F238E27FC236}">
                <a16:creationId xmlns:a16="http://schemas.microsoft.com/office/drawing/2014/main" id="{CE49F351-A203-4606-A691-082AE5EEDED0}"/>
              </a:ext>
            </a:extLst>
          </p:cNvPr>
          <p:cNvSpPr/>
          <p:nvPr/>
        </p:nvSpPr>
        <p:spPr>
          <a:xfrm>
            <a:off x="5721384" y="3755413"/>
            <a:ext cx="1363667" cy="685800"/>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16" name="Rectangle 15">
            <a:extLst>
              <a:ext uri="{FF2B5EF4-FFF2-40B4-BE49-F238E27FC236}">
                <a16:creationId xmlns:a16="http://schemas.microsoft.com/office/drawing/2014/main" id="{ABD55DFC-E20C-46D3-87F8-52FE4BA09EE4}"/>
              </a:ext>
            </a:extLst>
          </p:cNvPr>
          <p:cNvSpPr/>
          <p:nvPr/>
        </p:nvSpPr>
        <p:spPr>
          <a:xfrm>
            <a:off x="10409337" y="3600319"/>
            <a:ext cx="1159292" cy="4001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E7524AB -14m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E7524CD -14m </a:t>
            </a:r>
            <a:endParaRPr kumimoji="0" lang="en-GB"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endParaRPr>
          </a:p>
        </p:txBody>
      </p:sp>
      <p:cxnSp>
        <p:nvCxnSpPr>
          <p:cNvPr id="17" name="Straight Arrow Connector 16">
            <a:extLst>
              <a:ext uri="{FF2B5EF4-FFF2-40B4-BE49-F238E27FC236}">
                <a16:creationId xmlns:a16="http://schemas.microsoft.com/office/drawing/2014/main" id="{50A09BB5-9642-427F-ADD7-27C5B9F10EB4}"/>
              </a:ext>
            </a:extLst>
          </p:cNvPr>
          <p:cNvCxnSpPr>
            <a:cxnSpLocks/>
          </p:cNvCxnSpPr>
          <p:nvPr/>
        </p:nvCxnSpPr>
        <p:spPr>
          <a:xfrm flipV="1">
            <a:off x="6675054" y="3807804"/>
            <a:ext cx="3754872" cy="571439"/>
          </a:xfrm>
          <a:prstGeom prst="straightConnector1">
            <a:avLst/>
          </a:prstGeom>
          <a:ln>
            <a:solidFill>
              <a:schemeClr val="accent2"/>
            </a:solidFill>
            <a:tailEnd type="triangle"/>
          </a:ln>
        </p:spPr>
        <p:style>
          <a:lnRef idx="1">
            <a:schemeClr val="accent6"/>
          </a:lnRef>
          <a:fillRef idx="0">
            <a:schemeClr val="accent6"/>
          </a:fillRef>
          <a:effectRef idx="0">
            <a:schemeClr val="accent6"/>
          </a:effectRef>
          <a:fontRef idx="minor">
            <a:schemeClr val="tx1"/>
          </a:fontRef>
        </p:style>
      </p:cxnSp>
      <p:sp>
        <p:nvSpPr>
          <p:cNvPr id="19" name="Oval 18">
            <a:extLst>
              <a:ext uri="{FF2B5EF4-FFF2-40B4-BE49-F238E27FC236}">
                <a16:creationId xmlns:a16="http://schemas.microsoft.com/office/drawing/2014/main" id="{69B9577D-94F0-444B-A8F8-E1B2B5A71361}"/>
              </a:ext>
            </a:extLst>
          </p:cNvPr>
          <p:cNvSpPr/>
          <p:nvPr/>
        </p:nvSpPr>
        <p:spPr>
          <a:xfrm>
            <a:off x="4558748" y="4441213"/>
            <a:ext cx="1113015" cy="495300"/>
          </a:xfrm>
          <a:prstGeom prst="ellipse">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20" name="Rectangle 19">
            <a:extLst>
              <a:ext uri="{FF2B5EF4-FFF2-40B4-BE49-F238E27FC236}">
                <a16:creationId xmlns:a16="http://schemas.microsoft.com/office/drawing/2014/main" id="{583E85A0-303B-4F78-9BBD-FB9DA86514EC}"/>
              </a:ext>
            </a:extLst>
          </p:cNvPr>
          <p:cNvSpPr/>
          <p:nvPr/>
        </p:nvSpPr>
        <p:spPr>
          <a:xfrm>
            <a:off x="4219121" y="6085977"/>
            <a:ext cx="142378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E7519ABCD – 15m</a:t>
            </a:r>
            <a:endPar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endParaRPr>
          </a:p>
        </p:txBody>
      </p:sp>
      <p:cxnSp>
        <p:nvCxnSpPr>
          <p:cNvPr id="21" name="Straight Arrow Connector 20">
            <a:extLst>
              <a:ext uri="{FF2B5EF4-FFF2-40B4-BE49-F238E27FC236}">
                <a16:creationId xmlns:a16="http://schemas.microsoft.com/office/drawing/2014/main" id="{F558558A-1EB7-4889-BE3C-39685D23BB4A}"/>
              </a:ext>
            </a:extLst>
          </p:cNvPr>
          <p:cNvCxnSpPr>
            <a:cxnSpLocks/>
            <a:stCxn id="19" idx="4"/>
          </p:cNvCxnSpPr>
          <p:nvPr/>
        </p:nvCxnSpPr>
        <p:spPr>
          <a:xfrm flipH="1">
            <a:off x="4558748" y="4936513"/>
            <a:ext cx="556508" cy="1149464"/>
          </a:xfrm>
          <a:prstGeom prst="straightConnector1">
            <a:avLst/>
          </a:prstGeom>
          <a:ln>
            <a:solidFill>
              <a:srgbClr val="00B050"/>
            </a:solidFill>
            <a:tailEnd type="triangle"/>
          </a:ln>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C5305CAC-D4CE-4D22-96F9-06EC1F55E73B}"/>
              </a:ext>
            </a:extLst>
          </p:cNvPr>
          <p:cNvSpPr txBox="1"/>
          <p:nvPr/>
        </p:nvSpPr>
        <p:spPr bwMode="auto">
          <a:xfrm>
            <a:off x="8129813" y="582764"/>
            <a:ext cx="4022989" cy="1015663"/>
          </a:xfrm>
          <a:prstGeom prst="rect">
            <a:avLst/>
          </a:prstGeom>
          <a:noFill/>
          <a:ln w="9525" algn="ctr">
            <a:noFill/>
            <a:miter lim="800000"/>
            <a:headEnd/>
            <a:tailEnd/>
          </a:ln>
        </p:spPr>
        <p:txBody>
          <a:bodyPr wrap="square">
            <a:spAutoFit/>
          </a:bodyPr>
          <a:lstStyle/>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HEX Failure- CD4100% Crude Impact CD4 Shutdown </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HEX Failure- 40%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HEX Failure- 20%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HEX Failure- 10-15%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404040"/>
                </a:solidFill>
                <a:effectLst/>
                <a:highlight>
                  <a:srgbClr val="FFFF00"/>
                </a:highlight>
                <a:uLnTx/>
                <a:uFillTx/>
                <a:latin typeface="ShellLight" panose="00000400000000000000" pitchFamily="50" charset="0"/>
                <a:ea typeface="+mn-ea"/>
                <a:cs typeface="+mn-cs"/>
              </a:rPr>
              <a:t>(S)</a:t>
            </a:r>
            <a:r>
              <a:rPr kumimoji="0" lang="en-GB" sz="1200" b="0"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 – Salting Probability HEX</a:t>
            </a:r>
          </a:p>
        </p:txBody>
      </p:sp>
      <p:sp>
        <p:nvSpPr>
          <p:cNvPr id="25" name="Oval 24">
            <a:extLst>
              <a:ext uri="{FF2B5EF4-FFF2-40B4-BE49-F238E27FC236}">
                <a16:creationId xmlns:a16="http://schemas.microsoft.com/office/drawing/2014/main" id="{46FF4BD9-811E-4379-9A52-01D8FDEDBCE1}"/>
              </a:ext>
            </a:extLst>
          </p:cNvPr>
          <p:cNvSpPr/>
          <p:nvPr/>
        </p:nvSpPr>
        <p:spPr>
          <a:xfrm rot="1255706">
            <a:off x="5854858" y="2718514"/>
            <a:ext cx="1320372" cy="710875"/>
          </a:xfrm>
          <a:prstGeom prst="ellipse">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26" name="Straight Arrow Connector 25">
            <a:extLst>
              <a:ext uri="{FF2B5EF4-FFF2-40B4-BE49-F238E27FC236}">
                <a16:creationId xmlns:a16="http://schemas.microsoft.com/office/drawing/2014/main" id="{509D1B9B-0D75-4126-AA95-36D40CFD9FF0}"/>
              </a:ext>
            </a:extLst>
          </p:cNvPr>
          <p:cNvCxnSpPr>
            <a:cxnSpLocks/>
          </p:cNvCxnSpPr>
          <p:nvPr/>
        </p:nvCxnSpPr>
        <p:spPr>
          <a:xfrm flipV="1">
            <a:off x="6675054" y="1803418"/>
            <a:ext cx="273348" cy="980445"/>
          </a:xfrm>
          <a:prstGeom prst="straightConnector1">
            <a:avLst/>
          </a:prstGeom>
          <a:ln>
            <a:solidFill>
              <a:schemeClr val="bg2">
                <a:lumMod val="2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9" name="Rectangle 28">
            <a:extLst>
              <a:ext uri="{FF2B5EF4-FFF2-40B4-BE49-F238E27FC236}">
                <a16:creationId xmlns:a16="http://schemas.microsoft.com/office/drawing/2014/main" id="{DEDEC05E-6A3C-4309-B474-9B4BB8A3B94C}"/>
              </a:ext>
            </a:extLst>
          </p:cNvPr>
          <p:cNvSpPr/>
          <p:nvPr/>
        </p:nvSpPr>
        <p:spPr>
          <a:xfrm>
            <a:off x="6367973" y="1608426"/>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E7516ABCDEF-15m</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sp>
        <p:nvSpPr>
          <p:cNvPr id="30" name="Oval 29">
            <a:extLst>
              <a:ext uri="{FF2B5EF4-FFF2-40B4-BE49-F238E27FC236}">
                <a16:creationId xmlns:a16="http://schemas.microsoft.com/office/drawing/2014/main" id="{26EBF803-CD33-4725-AFD9-D4895A8353B7}"/>
              </a:ext>
            </a:extLst>
          </p:cNvPr>
          <p:cNvSpPr/>
          <p:nvPr/>
        </p:nvSpPr>
        <p:spPr>
          <a:xfrm>
            <a:off x="6530855" y="5532394"/>
            <a:ext cx="1363667" cy="885734"/>
          </a:xfrm>
          <a:prstGeom prst="ellips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cxnSp>
        <p:nvCxnSpPr>
          <p:cNvPr id="32" name="Straight Arrow Connector 31">
            <a:extLst>
              <a:ext uri="{FF2B5EF4-FFF2-40B4-BE49-F238E27FC236}">
                <a16:creationId xmlns:a16="http://schemas.microsoft.com/office/drawing/2014/main" id="{1E85CED2-9772-45A1-9789-5F4CE8D28B21}"/>
              </a:ext>
            </a:extLst>
          </p:cNvPr>
          <p:cNvCxnSpPr>
            <a:cxnSpLocks/>
            <a:stCxn id="30" idx="6"/>
          </p:cNvCxnSpPr>
          <p:nvPr/>
        </p:nvCxnSpPr>
        <p:spPr>
          <a:xfrm>
            <a:off x="7894522" y="5975261"/>
            <a:ext cx="1654205" cy="288175"/>
          </a:xfrm>
          <a:prstGeom prst="straightConnector1">
            <a:avLst/>
          </a:prstGeom>
          <a:ln>
            <a:solidFill>
              <a:schemeClr val="accent5"/>
            </a:solidFill>
            <a:tailEnd type="triangle"/>
          </a:ln>
        </p:spPr>
        <p:style>
          <a:lnRef idx="1">
            <a:schemeClr val="accent6"/>
          </a:lnRef>
          <a:fillRef idx="0">
            <a:schemeClr val="accent6"/>
          </a:fillRef>
          <a:effectRef idx="0">
            <a:schemeClr val="accent6"/>
          </a:effectRef>
          <a:fontRef idx="minor">
            <a:schemeClr val="tx1"/>
          </a:fontRef>
        </p:style>
      </p:cxnSp>
      <p:sp>
        <p:nvSpPr>
          <p:cNvPr id="37" name="Rectangle 36">
            <a:extLst>
              <a:ext uri="{FF2B5EF4-FFF2-40B4-BE49-F238E27FC236}">
                <a16:creationId xmlns:a16="http://schemas.microsoft.com/office/drawing/2014/main" id="{68122D74-D094-4216-A1AB-1DC3356E6426}"/>
              </a:ext>
            </a:extLst>
          </p:cNvPr>
          <p:cNvSpPr/>
          <p:nvPr/>
        </p:nvSpPr>
        <p:spPr>
          <a:xfrm>
            <a:off x="9527313" y="5882597"/>
            <a:ext cx="1247457"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E7405 </a:t>
            </a:r>
            <a:r>
              <a:rPr kumimoji="0" lang="en-GB" altLang="en-US" sz="1100" b="1" i="0" u="none" strike="noStrike" kern="1200" cap="none" spc="0" normalizeH="0" baseline="0" noProof="0" dirty="0">
                <a:ln>
                  <a:noFill/>
                </a:ln>
                <a:solidFill>
                  <a:srgbClr val="008443"/>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-17m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E7407ABC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E7408 -18m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E7406-15m</a:t>
            </a:r>
          </a:p>
        </p:txBody>
      </p:sp>
      <p:sp>
        <p:nvSpPr>
          <p:cNvPr id="40" name="Rectangle 39">
            <a:extLst>
              <a:ext uri="{FF2B5EF4-FFF2-40B4-BE49-F238E27FC236}">
                <a16:creationId xmlns:a16="http://schemas.microsoft.com/office/drawing/2014/main" id="{423495D6-B7C8-4EED-82F1-7C45F8FDCD86}"/>
              </a:ext>
            </a:extLst>
          </p:cNvPr>
          <p:cNvSpPr/>
          <p:nvPr/>
        </p:nvSpPr>
        <p:spPr>
          <a:xfrm>
            <a:off x="9372954" y="1973168"/>
            <a:ext cx="1442358"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E7508ABCD </a:t>
            </a:r>
            <a:r>
              <a:rPr kumimoji="0" lang="en-GB" altLang="en-US" sz="1100" b="1" i="1"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a:t>
            </a:r>
            <a:r>
              <a:rPr kumimoji="0" lang="en-GB" altLang="en-US"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-2m</a:t>
            </a:r>
            <a:endParaRPr kumimoji="0" lang="en-GB"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cxnSp>
        <p:nvCxnSpPr>
          <p:cNvPr id="41" name="Straight Arrow Connector 40">
            <a:extLst>
              <a:ext uri="{FF2B5EF4-FFF2-40B4-BE49-F238E27FC236}">
                <a16:creationId xmlns:a16="http://schemas.microsoft.com/office/drawing/2014/main" id="{8CC0ED86-18AD-4F87-BF78-D9CBCD24FCFD}"/>
              </a:ext>
            </a:extLst>
          </p:cNvPr>
          <p:cNvCxnSpPr>
            <a:cxnSpLocks/>
          </p:cNvCxnSpPr>
          <p:nvPr/>
        </p:nvCxnSpPr>
        <p:spPr>
          <a:xfrm flipV="1">
            <a:off x="9025259" y="2103974"/>
            <a:ext cx="347694" cy="240948"/>
          </a:xfrm>
          <a:prstGeom prst="straightConnector1">
            <a:avLst/>
          </a:prstGeom>
          <a:ln>
            <a:solidFill>
              <a:schemeClr val="accent6"/>
            </a:solidFill>
            <a:tailEnd type="triangle"/>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AAFF407E-D2B6-4269-BC08-F4C7E3817619}"/>
              </a:ext>
            </a:extLst>
          </p:cNvPr>
          <p:cNvSpPr/>
          <p:nvPr/>
        </p:nvSpPr>
        <p:spPr>
          <a:xfrm rot="1255706">
            <a:off x="9810903" y="4589588"/>
            <a:ext cx="309837" cy="649405"/>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4" name="Straight Arrow Connector 43">
            <a:extLst>
              <a:ext uri="{FF2B5EF4-FFF2-40B4-BE49-F238E27FC236}">
                <a16:creationId xmlns:a16="http://schemas.microsoft.com/office/drawing/2014/main" id="{4C6AA37F-072F-47FC-81DD-D4A6023647EB}"/>
              </a:ext>
            </a:extLst>
          </p:cNvPr>
          <p:cNvCxnSpPr>
            <a:cxnSpLocks/>
          </p:cNvCxnSpPr>
          <p:nvPr/>
        </p:nvCxnSpPr>
        <p:spPr>
          <a:xfrm>
            <a:off x="10052010" y="5036607"/>
            <a:ext cx="441463" cy="426119"/>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26705196-28C4-485E-9B20-5058637FEDCF}"/>
              </a:ext>
            </a:extLst>
          </p:cNvPr>
          <p:cNvSpPr/>
          <p:nvPr/>
        </p:nvSpPr>
        <p:spPr>
          <a:xfrm>
            <a:off x="10493473" y="5385484"/>
            <a:ext cx="1077539" cy="430887"/>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E7536-1m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E7535 </a:t>
            </a:r>
            <a:r>
              <a:rPr kumimoji="0" lang="en-GB" sz="11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(S)</a:t>
            </a: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-1m </a:t>
            </a:r>
            <a:endPar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47" name="Oval 46">
            <a:extLst>
              <a:ext uri="{FF2B5EF4-FFF2-40B4-BE49-F238E27FC236}">
                <a16:creationId xmlns:a16="http://schemas.microsoft.com/office/drawing/2014/main" id="{92CF9A56-AB4C-4806-BBE0-09EEEA7DB577}"/>
              </a:ext>
            </a:extLst>
          </p:cNvPr>
          <p:cNvSpPr/>
          <p:nvPr/>
        </p:nvSpPr>
        <p:spPr>
          <a:xfrm rot="20963911">
            <a:off x="7693790" y="4625553"/>
            <a:ext cx="647167" cy="268676"/>
          </a:xfrm>
          <a:prstGeom prst="ellips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9" name="Straight Arrow Connector 48">
            <a:extLst>
              <a:ext uri="{FF2B5EF4-FFF2-40B4-BE49-F238E27FC236}">
                <a16:creationId xmlns:a16="http://schemas.microsoft.com/office/drawing/2014/main" id="{0A4C2E2E-DCBB-423D-9B41-FFE2B7010A29}"/>
              </a:ext>
            </a:extLst>
          </p:cNvPr>
          <p:cNvCxnSpPr>
            <a:cxnSpLocks/>
            <a:endCxn id="51" idx="1"/>
          </p:cNvCxnSpPr>
          <p:nvPr/>
        </p:nvCxnSpPr>
        <p:spPr>
          <a:xfrm flipH="1">
            <a:off x="8003352" y="4860664"/>
            <a:ext cx="108540" cy="767331"/>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51" name="Rectangle 50">
            <a:extLst>
              <a:ext uri="{FF2B5EF4-FFF2-40B4-BE49-F238E27FC236}">
                <a16:creationId xmlns:a16="http://schemas.microsoft.com/office/drawing/2014/main" id="{E619C593-D7FC-4037-B8BF-214FA8948F50}"/>
              </a:ext>
            </a:extLst>
          </p:cNvPr>
          <p:cNvSpPr/>
          <p:nvPr/>
        </p:nvSpPr>
        <p:spPr>
          <a:xfrm>
            <a:off x="8003352" y="5412551"/>
            <a:ext cx="1654206" cy="430887"/>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E7512ABC -16m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E7513 -16m</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sp>
        <p:nvSpPr>
          <p:cNvPr id="55" name="Oval 54">
            <a:extLst>
              <a:ext uri="{FF2B5EF4-FFF2-40B4-BE49-F238E27FC236}">
                <a16:creationId xmlns:a16="http://schemas.microsoft.com/office/drawing/2014/main" id="{0E64C203-1762-4D7E-820D-ABF9D091468D}"/>
              </a:ext>
            </a:extLst>
          </p:cNvPr>
          <p:cNvSpPr/>
          <p:nvPr/>
        </p:nvSpPr>
        <p:spPr>
          <a:xfrm rot="20963911">
            <a:off x="7105385" y="3343773"/>
            <a:ext cx="647167" cy="268676"/>
          </a:xfrm>
          <a:prstGeom prst="ellipse">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59" name="Oval 58">
            <a:extLst>
              <a:ext uri="{FF2B5EF4-FFF2-40B4-BE49-F238E27FC236}">
                <a16:creationId xmlns:a16="http://schemas.microsoft.com/office/drawing/2014/main" id="{3F4D160C-AB7D-467F-86D8-A3BBD1B57380}"/>
              </a:ext>
            </a:extLst>
          </p:cNvPr>
          <p:cNvSpPr/>
          <p:nvPr/>
        </p:nvSpPr>
        <p:spPr>
          <a:xfrm rot="1436059">
            <a:off x="4642206" y="2206225"/>
            <a:ext cx="662193" cy="239295"/>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60" name="Straight Arrow Connector 59">
            <a:extLst>
              <a:ext uri="{FF2B5EF4-FFF2-40B4-BE49-F238E27FC236}">
                <a16:creationId xmlns:a16="http://schemas.microsoft.com/office/drawing/2014/main" id="{83FC1E6B-2E10-47A3-98C1-B53909A8F96A}"/>
              </a:ext>
            </a:extLst>
          </p:cNvPr>
          <p:cNvCxnSpPr>
            <a:cxnSpLocks/>
          </p:cNvCxnSpPr>
          <p:nvPr/>
        </p:nvCxnSpPr>
        <p:spPr>
          <a:xfrm flipH="1" flipV="1">
            <a:off x="4141570" y="1764884"/>
            <a:ext cx="673102" cy="40009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63" name="Rectangle 62">
            <a:extLst>
              <a:ext uri="{FF2B5EF4-FFF2-40B4-BE49-F238E27FC236}">
                <a16:creationId xmlns:a16="http://schemas.microsoft.com/office/drawing/2014/main" id="{41C4AB64-373C-401D-AFAD-91323EB23E09}"/>
              </a:ext>
            </a:extLst>
          </p:cNvPr>
          <p:cNvSpPr/>
          <p:nvPr/>
        </p:nvSpPr>
        <p:spPr>
          <a:xfrm>
            <a:off x="3589861" y="1477621"/>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E7511AB </a:t>
            </a:r>
            <a:r>
              <a:rPr kumimoji="0" lang="en-GB" altLang="en-US" sz="11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a:t>
            </a:r>
            <a:r>
              <a:rPr kumimoji="0" lang="en-GB" altLang="en-US"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-2m </a:t>
            </a:r>
            <a:endParaRPr kumimoji="0" lang="en-GB"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64" name="Oval 63">
            <a:extLst>
              <a:ext uri="{FF2B5EF4-FFF2-40B4-BE49-F238E27FC236}">
                <a16:creationId xmlns:a16="http://schemas.microsoft.com/office/drawing/2014/main" id="{F0E14E18-E8DD-4C7F-BCCE-32AED65E94A5}"/>
              </a:ext>
            </a:extLst>
          </p:cNvPr>
          <p:cNvSpPr/>
          <p:nvPr/>
        </p:nvSpPr>
        <p:spPr>
          <a:xfrm>
            <a:off x="6848110" y="4759891"/>
            <a:ext cx="556786" cy="271833"/>
          </a:xfrm>
          <a:prstGeom prst="ellipse">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cxnSp>
        <p:nvCxnSpPr>
          <p:cNvPr id="65" name="Straight Arrow Connector 64">
            <a:extLst>
              <a:ext uri="{FF2B5EF4-FFF2-40B4-BE49-F238E27FC236}">
                <a16:creationId xmlns:a16="http://schemas.microsoft.com/office/drawing/2014/main" id="{DD60AA71-C190-476A-B610-51F82D3C09C4}"/>
              </a:ext>
            </a:extLst>
          </p:cNvPr>
          <p:cNvCxnSpPr>
            <a:cxnSpLocks/>
            <a:stCxn id="64" idx="2"/>
          </p:cNvCxnSpPr>
          <p:nvPr/>
        </p:nvCxnSpPr>
        <p:spPr>
          <a:xfrm flipH="1">
            <a:off x="6403218" y="4895808"/>
            <a:ext cx="444892" cy="348521"/>
          </a:xfrm>
          <a:prstGeom prst="straightConnector1">
            <a:avLst/>
          </a:prstGeom>
          <a:ln>
            <a:solidFill>
              <a:srgbClr val="00B050"/>
            </a:solidFill>
            <a:tailEnd type="triangle"/>
          </a:ln>
        </p:spPr>
        <p:style>
          <a:lnRef idx="1">
            <a:schemeClr val="accent6"/>
          </a:lnRef>
          <a:fillRef idx="0">
            <a:schemeClr val="accent6"/>
          </a:fillRef>
          <a:effectRef idx="0">
            <a:schemeClr val="accent6"/>
          </a:effectRef>
          <a:fontRef idx="minor">
            <a:schemeClr val="tx1"/>
          </a:fontRef>
        </p:style>
      </p:cxnSp>
      <p:sp>
        <p:nvSpPr>
          <p:cNvPr id="67" name="Rectangle 66">
            <a:extLst>
              <a:ext uri="{FF2B5EF4-FFF2-40B4-BE49-F238E27FC236}">
                <a16:creationId xmlns:a16="http://schemas.microsoft.com/office/drawing/2014/main" id="{D451C154-EC0E-4CBE-AF47-CB1762C3D266}"/>
              </a:ext>
            </a:extLst>
          </p:cNvPr>
          <p:cNvSpPr/>
          <p:nvPr/>
        </p:nvSpPr>
        <p:spPr>
          <a:xfrm>
            <a:off x="5679607" y="5195944"/>
            <a:ext cx="102303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E7515 – 15m</a:t>
            </a:r>
            <a:endPar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endParaRPr>
          </a:p>
        </p:txBody>
      </p:sp>
      <p:cxnSp>
        <p:nvCxnSpPr>
          <p:cNvPr id="69" name="Straight Arrow Connector 68">
            <a:extLst>
              <a:ext uri="{FF2B5EF4-FFF2-40B4-BE49-F238E27FC236}">
                <a16:creationId xmlns:a16="http://schemas.microsoft.com/office/drawing/2014/main" id="{CAD1EDEE-63DC-494C-8286-B0B5BB16F835}"/>
              </a:ext>
            </a:extLst>
          </p:cNvPr>
          <p:cNvCxnSpPr>
            <a:cxnSpLocks/>
          </p:cNvCxnSpPr>
          <p:nvPr/>
        </p:nvCxnSpPr>
        <p:spPr>
          <a:xfrm flipV="1">
            <a:off x="9254900" y="4200586"/>
            <a:ext cx="1370861" cy="24822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71" name="Oval 70">
            <a:extLst>
              <a:ext uri="{FF2B5EF4-FFF2-40B4-BE49-F238E27FC236}">
                <a16:creationId xmlns:a16="http://schemas.microsoft.com/office/drawing/2014/main" id="{A2BE268B-C5AE-4692-92BB-ADEFB75171FD}"/>
              </a:ext>
            </a:extLst>
          </p:cNvPr>
          <p:cNvSpPr/>
          <p:nvPr/>
        </p:nvSpPr>
        <p:spPr>
          <a:xfrm>
            <a:off x="8792055" y="4362553"/>
            <a:ext cx="462846" cy="221341"/>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74" name="Rectangle 73">
            <a:extLst>
              <a:ext uri="{FF2B5EF4-FFF2-40B4-BE49-F238E27FC236}">
                <a16:creationId xmlns:a16="http://schemas.microsoft.com/office/drawing/2014/main" id="{8B9C0DC7-7ED7-46DA-AE3E-DC7A46BC5AA7}"/>
              </a:ext>
            </a:extLst>
          </p:cNvPr>
          <p:cNvSpPr/>
          <p:nvPr/>
        </p:nvSpPr>
        <p:spPr>
          <a:xfrm>
            <a:off x="10542485" y="4088325"/>
            <a:ext cx="1104790"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E7522 </a:t>
            </a:r>
            <a:r>
              <a:rPr kumimoji="0" lang="en-GB" altLang="en-US" sz="10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 </a:t>
            </a: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-3m </a:t>
            </a:r>
            <a:endParaRPr kumimoji="0" lang="en-GB"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77" name="Rectangle 76">
            <a:extLst>
              <a:ext uri="{FF2B5EF4-FFF2-40B4-BE49-F238E27FC236}">
                <a16:creationId xmlns:a16="http://schemas.microsoft.com/office/drawing/2014/main" id="{BB8E6120-A8C5-4898-8892-D2CF4F00F836}"/>
              </a:ext>
            </a:extLst>
          </p:cNvPr>
          <p:cNvSpPr/>
          <p:nvPr/>
        </p:nvSpPr>
        <p:spPr>
          <a:xfrm>
            <a:off x="2726498" y="1813193"/>
            <a:ext cx="1152880"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E7526 </a:t>
            </a:r>
            <a:r>
              <a:rPr kumimoji="0" lang="en-GB" altLang="en-US" sz="1100" b="1" i="0" u="none" strike="noStrike" kern="1200" cap="none" spc="0" normalizeH="0" baseline="0" noProof="0" dirty="0">
                <a:ln>
                  <a:noFill/>
                </a:ln>
                <a:solidFill>
                  <a:srgbClr val="FF0000"/>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-2m </a:t>
            </a:r>
          </a:p>
        </p:txBody>
      </p:sp>
      <p:cxnSp>
        <p:nvCxnSpPr>
          <p:cNvPr id="78" name="Straight Arrow Connector 77">
            <a:extLst>
              <a:ext uri="{FF2B5EF4-FFF2-40B4-BE49-F238E27FC236}">
                <a16:creationId xmlns:a16="http://schemas.microsoft.com/office/drawing/2014/main" id="{0657DF73-08CA-4F33-899F-2230C7FA9E20}"/>
              </a:ext>
            </a:extLst>
          </p:cNvPr>
          <p:cNvCxnSpPr>
            <a:cxnSpLocks/>
          </p:cNvCxnSpPr>
          <p:nvPr/>
        </p:nvCxnSpPr>
        <p:spPr>
          <a:xfrm flipH="1" flipV="1">
            <a:off x="3506611" y="2074642"/>
            <a:ext cx="1092038" cy="36008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2447A704-89D3-4EE9-9665-F3D978E8D0E6}"/>
              </a:ext>
            </a:extLst>
          </p:cNvPr>
          <p:cNvSpPr/>
          <p:nvPr/>
        </p:nvSpPr>
        <p:spPr>
          <a:xfrm rot="1255706">
            <a:off x="4416264" y="2295905"/>
            <a:ext cx="309837" cy="294051"/>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82" name="Oval 81">
            <a:extLst>
              <a:ext uri="{FF2B5EF4-FFF2-40B4-BE49-F238E27FC236}">
                <a16:creationId xmlns:a16="http://schemas.microsoft.com/office/drawing/2014/main" id="{A38CE3B6-81B7-4C6C-9EF1-E8D6A00B1144}"/>
              </a:ext>
            </a:extLst>
          </p:cNvPr>
          <p:cNvSpPr/>
          <p:nvPr/>
        </p:nvSpPr>
        <p:spPr>
          <a:xfrm rot="1436059">
            <a:off x="8749871" y="3987153"/>
            <a:ext cx="328815" cy="400070"/>
          </a:xfrm>
          <a:prstGeom prst="ellips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94" name="Rectangle 93">
            <a:extLst>
              <a:ext uri="{FF2B5EF4-FFF2-40B4-BE49-F238E27FC236}">
                <a16:creationId xmlns:a16="http://schemas.microsoft.com/office/drawing/2014/main" id="{FA2E6B2B-CE26-4A7A-935E-2CBB9CC3E109}"/>
              </a:ext>
            </a:extLst>
          </p:cNvPr>
          <p:cNvSpPr/>
          <p:nvPr/>
        </p:nvSpPr>
        <p:spPr>
          <a:xfrm rot="20092303">
            <a:off x="2656612" y="3131653"/>
            <a:ext cx="184537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Supply from PU6</a:t>
            </a:r>
          </a:p>
        </p:txBody>
      </p:sp>
      <p:sp>
        <p:nvSpPr>
          <p:cNvPr id="95" name="Rectangle 94">
            <a:extLst>
              <a:ext uri="{FF2B5EF4-FFF2-40B4-BE49-F238E27FC236}">
                <a16:creationId xmlns:a16="http://schemas.microsoft.com/office/drawing/2014/main" id="{929BA1BC-A2DB-4311-999F-5F8E1DF9581B}"/>
              </a:ext>
            </a:extLst>
          </p:cNvPr>
          <p:cNvSpPr/>
          <p:nvPr/>
        </p:nvSpPr>
        <p:spPr>
          <a:xfrm rot="1695756">
            <a:off x="4053108" y="5164801"/>
            <a:ext cx="140775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Boosted Header</a:t>
            </a:r>
          </a:p>
        </p:txBody>
      </p:sp>
      <p:sp>
        <p:nvSpPr>
          <p:cNvPr id="96" name="Rectangle 95">
            <a:extLst>
              <a:ext uri="{FF2B5EF4-FFF2-40B4-BE49-F238E27FC236}">
                <a16:creationId xmlns:a16="http://schemas.microsoft.com/office/drawing/2014/main" id="{1A5A9ADA-D8BF-4276-9306-1FB8C27D0D1F}"/>
              </a:ext>
            </a:extLst>
          </p:cNvPr>
          <p:cNvSpPr/>
          <p:nvPr/>
        </p:nvSpPr>
        <p:spPr>
          <a:xfrm rot="1640836">
            <a:off x="5998140" y="2148616"/>
            <a:ext cx="180850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Non- Boosted Header</a:t>
            </a:r>
          </a:p>
        </p:txBody>
      </p:sp>
      <p:sp>
        <p:nvSpPr>
          <p:cNvPr id="97" name="Rectangle 96">
            <a:extLst>
              <a:ext uri="{FF2B5EF4-FFF2-40B4-BE49-F238E27FC236}">
                <a16:creationId xmlns:a16="http://schemas.microsoft.com/office/drawing/2014/main" id="{4B8F02C8-3450-4CBD-9993-6D789CF4E61A}"/>
              </a:ext>
            </a:extLst>
          </p:cNvPr>
          <p:cNvSpPr/>
          <p:nvPr/>
        </p:nvSpPr>
        <p:spPr>
          <a:xfrm>
            <a:off x="401541" y="3639564"/>
            <a:ext cx="1684815" cy="43088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2 x 100%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Booster Pumps</a:t>
            </a:r>
          </a:p>
        </p:txBody>
      </p:sp>
      <p:sp>
        <p:nvSpPr>
          <p:cNvPr id="54" name="Rectangle 53">
            <a:extLst>
              <a:ext uri="{FF2B5EF4-FFF2-40B4-BE49-F238E27FC236}">
                <a16:creationId xmlns:a16="http://schemas.microsoft.com/office/drawing/2014/main" id="{23A75269-F88F-4DBB-9B65-04E51DD98775}"/>
              </a:ext>
            </a:extLst>
          </p:cNvPr>
          <p:cNvSpPr/>
          <p:nvPr/>
        </p:nvSpPr>
        <p:spPr>
          <a:xfrm>
            <a:off x="8092901" y="5139263"/>
            <a:ext cx="864339"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E7525 -3m </a:t>
            </a:r>
          </a:p>
        </p:txBody>
      </p:sp>
      <p:cxnSp>
        <p:nvCxnSpPr>
          <p:cNvPr id="57" name="Straight Arrow Connector 56">
            <a:extLst>
              <a:ext uri="{FF2B5EF4-FFF2-40B4-BE49-F238E27FC236}">
                <a16:creationId xmlns:a16="http://schemas.microsoft.com/office/drawing/2014/main" id="{A3BA8830-0F90-4BD4-BE19-A8153A299DCD}"/>
              </a:ext>
            </a:extLst>
          </p:cNvPr>
          <p:cNvCxnSpPr>
            <a:cxnSpLocks/>
          </p:cNvCxnSpPr>
          <p:nvPr/>
        </p:nvCxnSpPr>
        <p:spPr>
          <a:xfrm flipH="1">
            <a:off x="8629851" y="4642479"/>
            <a:ext cx="549140" cy="48681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1D0AE25B-DF11-4524-81DA-24D3A434EB84}"/>
              </a:ext>
            </a:extLst>
          </p:cNvPr>
          <p:cNvSpPr/>
          <p:nvPr/>
        </p:nvSpPr>
        <p:spPr>
          <a:xfrm rot="1255706">
            <a:off x="9154140" y="4489076"/>
            <a:ext cx="309837" cy="294051"/>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3" name="Title 2">
            <a:extLst>
              <a:ext uri="{FF2B5EF4-FFF2-40B4-BE49-F238E27FC236}">
                <a16:creationId xmlns:a16="http://schemas.microsoft.com/office/drawing/2014/main" id="{1E2D8041-A6EF-4C50-AF83-061FF46CF428}"/>
              </a:ext>
            </a:extLst>
          </p:cNvPr>
          <p:cNvSpPr>
            <a:spLocks noGrp="1"/>
          </p:cNvSpPr>
          <p:nvPr>
            <p:ph type="title"/>
          </p:nvPr>
        </p:nvSpPr>
        <p:spPr>
          <a:xfrm>
            <a:off x="401541" y="131686"/>
            <a:ext cx="11171238" cy="752475"/>
          </a:xfrm>
        </p:spPr>
        <p:txBody>
          <a:bodyPr/>
          <a:lstStyle/>
          <a:p>
            <a:r>
              <a:rPr lang="en-SG" dirty="0"/>
              <a:t>New additional pressure transmitters (PT) location </a:t>
            </a:r>
          </a:p>
        </p:txBody>
      </p:sp>
      <p:sp>
        <p:nvSpPr>
          <p:cNvPr id="4" name="Rectangle 3">
            <a:extLst>
              <a:ext uri="{FF2B5EF4-FFF2-40B4-BE49-F238E27FC236}">
                <a16:creationId xmlns:a16="http://schemas.microsoft.com/office/drawing/2014/main" id="{B6FDBA77-ABC3-446D-969B-339C14459BB4}"/>
              </a:ext>
            </a:extLst>
          </p:cNvPr>
          <p:cNvSpPr/>
          <p:nvPr/>
        </p:nvSpPr>
        <p:spPr>
          <a:xfrm>
            <a:off x="6178702" y="2327233"/>
            <a:ext cx="186115" cy="185911"/>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0" name="Rectangle 69">
            <a:extLst>
              <a:ext uri="{FF2B5EF4-FFF2-40B4-BE49-F238E27FC236}">
                <a16:creationId xmlns:a16="http://schemas.microsoft.com/office/drawing/2014/main" id="{00513BD0-5218-489E-AA9F-1E73BAED160A}"/>
              </a:ext>
            </a:extLst>
          </p:cNvPr>
          <p:cNvSpPr/>
          <p:nvPr/>
        </p:nvSpPr>
        <p:spPr>
          <a:xfrm>
            <a:off x="8369464" y="2540106"/>
            <a:ext cx="216232" cy="187973"/>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2" name="Rectangle 71">
            <a:extLst>
              <a:ext uri="{FF2B5EF4-FFF2-40B4-BE49-F238E27FC236}">
                <a16:creationId xmlns:a16="http://schemas.microsoft.com/office/drawing/2014/main" id="{E2370DD3-29E6-4D2A-8531-2312D4F274EA}"/>
              </a:ext>
            </a:extLst>
          </p:cNvPr>
          <p:cNvSpPr/>
          <p:nvPr/>
        </p:nvSpPr>
        <p:spPr>
          <a:xfrm>
            <a:off x="8111892" y="3071035"/>
            <a:ext cx="216232" cy="179498"/>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3" name="Rectangle 72">
            <a:extLst>
              <a:ext uri="{FF2B5EF4-FFF2-40B4-BE49-F238E27FC236}">
                <a16:creationId xmlns:a16="http://schemas.microsoft.com/office/drawing/2014/main" id="{FF937BAC-6B63-4B61-94A5-4F08AE942A62}"/>
              </a:ext>
            </a:extLst>
          </p:cNvPr>
          <p:cNvSpPr/>
          <p:nvPr/>
        </p:nvSpPr>
        <p:spPr>
          <a:xfrm>
            <a:off x="7076013" y="3781315"/>
            <a:ext cx="232837" cy="182842"/>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6" name="Rectangle 75">
            <a:extLst>
              <a:ext uri="{FF2B5EF4-FFF2-40B4-BE49-F238E27FC236}">
                <a16:creationId xmlns:a16="http://schemas.microsoft.com/office/drawing/2014/main" id="{305E1A7D-F239-4147-AC93-85F1022A87B3}"/>
              </a:ext>
            </a:extLst>
          </p:cNvPr>
          <p:cNvSpPr/>
          <p:nvPr/>
        </p:nvSpPr>
        <p:spPr>
          <a:xfrm>
            <a:off x="4851024" y="4103237"/>
            <a:ext cx="208434" cy="216396"/>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9" name="Rectangle 78">
            <a:extLst>
              <a:ext uri="{FF2B5EF4-FFF2-40B4-BE49-F238E27FC236}">
                <a16:creationId xmlns:a16="http://schemas.microsoft.com/office/drawing/2014/main" id="{FFF45DD9-A61D-4FD1-8984-036D46340F08}"/>
              </a:ext>
            </a:extLst>
          </p:cNvPr>
          <p:cNvSpPr/>
          <p:nvPr/>
        </p:nvSpPr>
        <p:spPr>
          <a:xfrm>
            <a:off x="6668479" y="6056406"/>
            <a:ext cx="242942" cy="18417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0" name="Rectangle 79">
            <a:extLst>
              <a:ext uri="{FF2B5EF4-FFF2-40B4-BE49-F238E27FC236}">
                <a16:creationId xmlns:a16="http://schemas.microsoft.com/office/drawing/2014/main" id="{B8DB6A01-C3F2-4C4A-B510-10A1276269B6}"/>
              </a:ext>
            </a:extLst>
          </p:cNvPr>
          <p:cNvSpPr/>
          <p:nvPr/>
        </p:nvSpPr>
        <p:spPr>
          <a:xfrm>
            <a:off x="79918" y="748549"/>
            <a:ext cx="216232" cy="179498"/>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3" name="Rectangle 82">
            <a:extLst>
              <a:ext uri="{FF2B5EF4-FFF2-40B4-BE49-F238E27FC236}">
                <a16:creationId xmlns:a16="http://schemas.microsoft.com/office/drawing/2014/main" id="{7FCEB515-14B2-451A-80ED-E2410205722E}"/>
              </a:ext>
            </a:extLst>
          </p:cNvPr>
          <p:cNvSpPr/>
          <p:nvPr/>
        </p:nvSpPr>
        <p:spPr>
          <a:xfrm>
            <a:off x="80192" y="1112529"/>
            <a:ext cx="229803" cy="179498"/>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4" name="Rectangle 83">
            <a:extLst>
              <a:ext uri="{FF2B5EF4-FFF2-40B4-BE49-F238E27FC236}">
                <a16:creationId xmlns:a16="http://schemas.microsoft.com/office/drawing/2014/main" id="{4ECD164E-456E-4C15-ACC7-BC0596D5B286}"/>
              </a:ext>
            </a:extLst>
          </p:cNvPr>
          <p:cNvSpPr/>
          <p:nvPr/>
        </p:nvSpPr>
        <p:spPr>
          <a:xfrm>
            <a:off x="253853" y="697130"/>
            <a:ext cx="4012637"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New additional PT on Non Boosted </a:t>
            </a:r>
            <a:r>
              <a:rPr kumimoji="0" lang="en-GB" altLang="en-US" sz="1600" b="1" i="0" u="none" strike="noStrike" kern="1200" cap="none" spc="0" normalizeH="0" baseline="0" noProof="0" dirty="0" err="1">
                <a:ln>
                  <a:noFill/>
                </a:ln>
                <a:solidFill>
                  <a:srgbClr val="DD1D21"/>
                </a:solidFill>
                <a:effectLst/>
                <a:uLnTx/>
                <a:uFillTx/>
                <a:latin typeface="ShellLight" panose="00000400000000000000" pitchFamily="50" charset="0"/>
                <a:ea typeface="+mn-ea"/>
                <a:cs typeface="+mn-cs"/>
              </a:rPr>
              <a:t>hdr</a:t>
            </a:r>
            <a:endParaRPr kumimoji="0" lang="en-GB"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85" name="Rectangle 84">
            <a:extLst>
              <a:ext uri="{FF2B5EF4-FFF2-40B4-BE49-F238E27FC236}">
                <a16:creationId xmlns:a16="http://schemas.microsoft.com/office/drawing/2014/main" id="{98EF8753-D84E-4AB6-8360-594287274F64}"/>
              </a:ext>
            </a:extLst>
          </p:cNvPr>
          <p:cNvSpPr/>
          <p:nvPr/>
        </p:nvSpPr>
        <p:spPr>
          <a:xfrm>
            <a:off x="309996" y="1100633"/>
            <a:ext cx="352853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New additional PT on Boosted </a:t>
            </a:r>
            <a:r>
              <a:rPr kumimoji="0" lang="en-GB" altLang="en-US" sz="1600" b="1" i="0" u="none" strike="noStrike" kern="1200" cap="none" spc="0" normalizeH="0" baseline="0" noProof="0" dirty="0" err="1">
                <a:ln>
                  <a:noFill/>
                </a:ln>
                <a:solidFill>
                  <a:srgbClr val="DD1D21"/>
                </a:solidFill>
                <a:effectLst/>
                <a:uLnTx/>
                <a:uFillTx/>
                <a:latin typeface="ShellLight" panose="00000400000000000000" pitchFamily="50" charset="0"/>
                <a:ea typeface="+mn-ea"/>
                <a:cs typeface="+mn-cs"/>
              </a:rPr>
              <a:t>hdr</a:t>
            </a:r>
            <a:endParaRPr kumimoji="0" lang="en-GB"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cxnSp>
        <p:nvCxnSpPr>
          <p:cNvPr id="5" name="Straight Arrow Connector 4">
            <a:extLst>
              <a:ext uri="{FF2B5EF4-FFF2-40B4-BE49-F238E27FC236}">
                <a16:creationId xmlns:a16="http://schemas.microsoft.com/office/drawing/2014/main" id="{F3146C10-11B1-41E1-9271-4D6A8D2EEFD2}"/>
              </a:ext>
            </a:extLst>
          </p:cNvPr>
          <p:cNvCxnSpPr>
            <a:cxnSpLocks/>
          </p:cNvCxnSpPr>
          <p:nvPr/>
        </p:nvCxnSpPr>
        <p:spPr>
          <a:xfrm>
            <a:off x="5193346" y="1199495"/>
            <a:ext cx="0" cy="46843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8D06824C-5B04-4D27-B313-452BCD598C92}"/>
              </a:ext>
            </a:extLst>
          </p:cNvPr>
          <p:cNvSpPr/>
          <p:nvPr/>
        </p:nvSpPr>
        <p:spPr>
          <a:xfrm>
            <a:off x="4958856" y="640548"/>
            <a:ext cx="2889249" cy="58477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Existing PT location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75P090</a:t>
            </a:r>
          </a:p>
        </p:txBody>
      </p:sp>
      <p:cxnSp>
        <p:nvCxnSpPr>
          <p:cNvPr id="75" name="Straight Arrow Connector 74">
            <a:extLst>
              <a:ext uri="{FF2B5EF4-FFF2-40B4-BE49-F238E27FC236}">
                <a16:creationId xmlns:a16="http://schemas.microsoft.com/office/drawing/2014/main" id="{E1BC0E42-F1BA-4DD4-8A50-C05979E1EFD8}"/>
              </a:ext>
            </a:extLst>
          </p:cNvPr>
          <p:cNvCxnSpPr>
            <a:cxnSpLocks/>
          </p:cNvCxnSpPr>
          <p:nvPr/>
        </p:nvCxnSpPr>
        <p:spPr>
          <a:xfrm flipV="1">
            <a:off x="1177824" y="3807804"/>
            <a:ext cx="617109" cy="9520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39004FBB-FC53-4587-84F9-78AB62166DE1}"/>
              </a:ext>
            </a:extLst>
          </p:cNvPr>
          <p:cNvSpPr/>
          <p:nvPr/>
        </p:nvSpPr>
        <p:spPr>
          <a:xfrm>
            <a:off x="0" y="4872779"/>
            <a:ext cx="2148956" cy="1077218"/>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Existing PT location on pump discharge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75PA058/75PG166/167</a:t>
            </a:r>
          </a:p>
        </p:txBody>
      </p:sp>
      <p:sp>
        <p:nvSpPr>
          <p:cNvPr id="88" name="Rectangle 87">
            <a:extLst>
              <a:ext uri="{FF2B5EF4-FFF2-40B4-BE49-F238E27FC236}">
                <a16:creationId xmlns:a16="http://schemas.microsoft.com/office/drawing/2014/main" id="{5EA6ABAA-CD7A-480E-B391-78992DFBC602}"/>
              </a:ext>
            </a:extLst>
          </p:cNvPr>
          <p:cNvSpPr/>
          <p:nvPr/>
        </p:nvSpPr>
        <p:spPr>
          <a:xfrm>
            <a:off x="3356332" y="3951336"/>
            <a:ext cx="229803" cy="179498"/>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9" name="Rectangle 88">
            <a:extLst>
              <a:ext uri="{FF2B5EF4-FFF2-40B4-BE49-F238E27FC236}">
                <a16:creationId xmlns:a16="http://schemas.microsoft.com/office/drawing/2014/main" id="{027AD47D-0A7D-4C9F-B9B5-7F5D8E766C8F}"/>
              </a:ext>
            </a:extLst>
          </p:cNvPr>
          <p:cNvSpPr/>
          <p:nvPr/>
        </p:nvSpPr>
        <p:spPr>
          <a:xfrm>
            <a:off x="2524007" y="3214869"/>
            <a:ext cx="229803" cy="179498"/>
          </a:xfrm>
          <a:prstGeom prst="rect">
            <a:avLst/>
          </a:prstGeom>
          <a:solidFill>
            <a:srgbClr val="F10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90" name="Rectangle 89">
            <a:extLst>
              <a:ext uri="{FF2B5EF4-FFF2-40B4-BE49-F238E27FC236}">
                <a16:creationId xmlns:a16="http://schemas.microsoft.com/office/drawing/2014/main" id="{A5C7AAC7-B097-4027-86F8-75A1356786FA}"/>
              </a:ext>
            </a:extLst>
          </p:cNvPr>
          <p:cNvSpPr/>
          <p:nvPr/>
        </p:nvSpPr>
        <p:spPr>
          <a:xfrm>
            <a:off x="2843227" y="3093180"/>
            <a:ext cx="229803" cy="179498"/>
          </a:xfrm>
          <a:prstGeom prst="rect">
            <a:avLst/>
          </a:prstGeom>
          <a:solidFill>
            <a:srgbClr val="F10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cxnSp>
        <p:nvCxnSpPr>
          <p:cNvPr id="91" name="Straight Arrow Connector 90">
            <a:extLst>
              <a:ext uri="{FF2B5EF4-FFF2-40B4-BE49-F238E27FC236}">
                <a16:creationId xmlns:a16="http://schemas.microsoft.com/office/drawing/2014/main" id="{75FB3BB3-2DDA-46A9-94D1-4DE522062208}"/>
              </a:ext>
            </a:extLst>
          </p:cNvPr>
          <p:cNvCxnSpPr>
            <a:cxnSpLocks/>
          </p:cNvCxnSpPr>
          <p:nvPr/>
        </p:nvCxnSpPr>
        <p:spPr>
          <a:xfrm>
            <a:off x="2128585" y="2357656"/>
            <a:ext cx="374976" cy="79869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E9C2871-6CAC-404A-9AAC-1BD27082234E}"/>
              </a:ext>
            </a:extLst>
          </p:cNvPr>
          <p:cNvCxnSpPr>
            <a:cxnSpLocks/>
          </p:cNvCxnSpPr>
          <p:nvPr/>
        </p:nvCxnSpPr>
        <p:spPr>
          <a:xfrm>
            <a:off x="2306437" y="2312586"/>
            <a:ext cx="651691" cy="7252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F4A8577D-BEBA-4963-81C0-B8F21536A211}"/>
              </a:ext>
            </a:extLst>
          </p:cNvPr>
          <p:cNvSpPr/>
          <p:nvPr/>
        </p:nvSpPr>
        <p:spPr>
          <a:xfrm>
            <a:off x="818974" y="2089063"/>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Clamp-on Ultrasonic flowmeters</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cxnSp>
        <p:nvCxnSpPr>
          <p:cNvPr id="87" name="Straight Arrow Connector 86">
            <a:extLst>
              <a:ext uri="{FF2B5EF4-FFF2-40B4-BE49-F238E27FC236}">
                <a16:creationId xmlns:a16="http://schemas.microsoft.com/office/drawing/2014/main" id="{32FB82E9-3C0E-4CC8-BB61-0D9E83713426}"/>
              </a:ext>
            </a:extLst>
          </p:cNvPr>
          <p:cNvCxnSpPr>
            <a:cxnSpLocks/>
          </p:cNvCxnSpPr>
          <p:nvPr/>
        </p:nvCxnSpPr>
        <p:spPr>
          <a:xfrm>
            <a:off x="8559877" y="2718433"/>
            <a:ext cx="388773" cy="92573"/>
          </a:xfrm>
          <a:prstGeom prst="straightConnector1">
            <a:avLst/>
          </a:prstGeom>
          <a:ln w="19050">
            <a:solidFill>
              <a:schemeClr val="tx1"/>
            </a:solidFill>
            <a:tailEnd type="triangle"/>
          </a:ln>
        </p:spPr>
        <p:style>
          <a:lnRef idx="1">
            <a:schemeClr val="accent5"/>
          </a:lnRef>
          <a:fillRef idx="0">
            <a:schemeClr val="accent5"/>
          </a:fillRef>
          <a:effectRef idx="0">
            <a:schemeClr val="accent5"/>
          </a:effectRef>
          <a:fontRef idx="minor">
            <a:schemeClr val="tx1"/>
          </a:fontRef>
        </p:style>
      </p:cxnSp>
      <p:sp>
        <p:nvSpPr>
          <p:cNvPr id="98" name="Rectangle 97">
            <a:extLst>
              <a:ext uri="{FF2B5EF4-FFF2-40B4-BE49-F238E27FC236}">
                <a16:creationId xmlns:a16="http://schemas.microsoft.com/office/drawing/2014/main" id="{BDCC9B12-2CB1-4AC2-949E-199B54778F59}"/>
              </a:ext>
            </a:extLst>
          </p:cNvPr>
          <p:cNvSpPr/>
          <p:nvPr/>
        </p:nvSpPr>
        <p:spPr>
          <a:xfrm>
            <a:off x="8882956" y="2692188"/>
            <a:ext cx="233810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effectLst/>
                <a:uLnTx/>
                <a:uFillTx/>
                <a:latin typeface="ShellLight" panose="00000400000000000000" pitchFamily="50" charset="0"/>
                <a:ea typeface="+mn-ea"/>
                <a:cs typeface="+mn-cs"/>
              </a:rPr>
              <a:t>PT not required, to be removed</a:t>
            </a:r>
            <a:endParaRPr kumimoji="0" lang="en-GB" sz="1100" b="1" i="1" u="none" strike="noStrike" kern="1200" cap="none" spc="0" normalizeH="0" baseline="0" noProof="0" dirty="0">
              <a:ln>
                <a:noFill/>
              </a:ln>
              <a:effectLst/>
              <a:uLnTx/>
              <a:uFillTx/>
              <a:latin typeface="ShellLight" panose="00000400000000000000" pitchFamily="50" charset="0"/>
              <a:ea typeface="+mn-ea"/>
              <a:cs typeface="+mn-cs"/>
            </a:endParaRPr>
          </a:p>
        </p:txBody>
      </p:sp>
      <p:sp>
        <p:nvSpPr>
          <p:cNvPr id="12" name="Multiplication Sign 11">
            <a:extLst>
              <a:ext uri="{FF2B5EF4-FFF2-40B4-BE49-F238E27FC236}">
                <a16:creationId xmlns:a16="http://schemas.microsoft.com/office/drawing/2014/main" id="{01AA4D8B-85A1-4B4B-A6EB-29C00867E127}"/>
              </a:ext>
            </a:extLst>
          </p:cNvPr>
          <p:cNvSpPr/>
          <p:nvPr/>
        </p:nvSpPr>
        <p:spPr>
          <a:xfrm>
            <a:off x="8233447" y="2648329"/>
            <a:ext cx="396404" cy="287235"/>
          </a:xfrm>
          <a:prstGeom prst="mathMultiply">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cxnSp>
        <p:nvCxnSpPr>
          <p:cNvPr id="18" name="Connector: Curved 17">
            <a:extLst>
              <a:ext uri="{FF2B5EF4-FFF2-40B4-BE49-F238E27FC236}">
                <a16:creationId xmlns:a16="http://schemas.microsoft.com/office/drawing/2014/main" id="{EA5C9755-54D3-4BC7-81BE-06D200A419D1}"/>
              </a:ext>
            </a:extLst>
          </p:cNvPr>
          <p:cNvCxnSpPr>
            <a:cxnSpLocks/>
          </p:cNvCxnSpPr>
          <p:nvPr/>
        </p:nvCxnSpPr>
        <p:spPr>
          <a:xfrm>
            <a:off x="8369463" y="3156350"/>
            <a:ext cx="776238" cy="395460"/>
          </a:xfrm>
          <a:prstGeom prst="curvedConnector3">
            <a:avLst>
              <a:gd name="adj1" fmla="val 12889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A897BF2C-D9DF-4AD1-9621-B8A322E4FD01}"/>
              </a:ext>
            </a:extLst>
          </p:cNvPr>
          <p:cNvSpPr/>
          <p:nvPr/>
        </p:nvSpPr>
        <p:spPr>
          <a:xfrm>
            <a:off x="8691358" y="3223063"/>
            <a:ext cx="1934403"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effectLst/>
                <a:uLnTx/>
                <a:uFillTx/>
                <a:latin typeface="ShellLight" panose="00000400000000000000" pitchFamily="50" charset="0"/>
                <a:ea typeface="+mn-ea"/>
                <a:cs typeface="+mn-cs"/>
              </a:rPr>
              <a:t>Shift this  PT as indicated</a:t>
            </a:r>
            <a:endParaRPr kumimoji="0" lang="en-GB" sz="1100" b="1" i="1" u="none" strike="noStrike" kern="1200" cap="none" spc="0" normalizeH="0" baseline="0" noProof="0" dirty="0">
              <a:ln>
                <a:noFill/>
              </a:ln>
              <a:effectLst/>
              <a:uLnTx/>
              <a:uFillTx/>
              <a:latin typeface="ShellLight" panose="00000400000000000000" pitchFamily="50" charset="0"/>
              <a:ea typeface="+mn-ea"/>
              <a:cs typeface="+mn-cs"/>
            </a:endParaRPr>
          </a:p>
        </p:txBody>
      </p:sp>
    </p:spTree>
    <p:extLst>
      <p:ext uri="{BB962C8B-B14F-4D97-AF65-F5344CB8AC3E}">
        <p14:creationId xmlns:p14="http://schemas.microsoft.com/office/powerpoint/2010/main" val="343414870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8000" y="151200"/>
            <a:ext cx="11171238" cy="752475"/>
          </a:xfrm>
        </p:spPr>
        <p:txBody>
          <a:bodyPr/>
          <a:lstStyle/>
          <a:p>
            <a:r>
              <a:rPr lang="en-SG" sz="2000" dirty="0"/>
              <a:t>CD4 Heat Exchangers Threats:</a:t>
            </a:r>
            <a:br>
              <a:rPr lang="en-SG" sz="2400" dirty="0"/>
            </a:br>
            <a:endParaRPr lang="en-GB" dirty="0"/>
          </a:p>
        </p:txBody>
      </p:sp>
      <p:graphicFrame>
        <p:nvGraphicFramePr>
          <p:cNvPr id="6" name="Table 6">
            <a:extLst>
              <a:ext uri="{FF2B5EF4-FFF2-40B4-BE49-F238E27FC236}">
                <a16:creationId xmlns:a16="http://schemas.microsoft.com/office/drawing/2014/main" id="{406368FD-1740-47D6-8F89-D1F7C403FCBE}"/>
              </a:ext>
            </a:extLst>
          </p:cNvPr>
          <p:cNvGraphicFramePr>
            <a:graphicFrameLocks noGrp="1"/>
          </p:cNvGraphicFramePr>
          <p:nvPr/>
        </p:nvGraphicFramePr>
        <p:xfrm>
          <a:off x="641003" y="682728"/>
          <a:ext cx="10045550" cy="5487487"/>
        </p:xfrm>
        <a:graphic>
          <a:graphicData uri="http://schemas.openxmlformats.org/drawingml/2006/table">
            <a:tbl>
              <a:tblPr firstRow="1" bandRow="1">
                <a:tableStyleId>{5C22544A-7EE6-4342-B048-85BDC9FD1C3A}</a:tableStyleId>
              </a:tblPr>
              <a:tblGrid>
                <a:gridCol w="5022775">
                  <a:extLst>
                    <a:ext uri="{9D8B030D-6E8A-4147-A177-3AD203B41FA5}">
                      <a16:colId xmlns:a16="http://schemas.microsoft.com/office/drawing/2014/main" val="3737409676"/>
                    </a:ext>
                  </a:extLst>
                </a:gridCol>
                <a:gridCol w="5022775">
                  <a:extLst>
                    <a:ext uri="{9D8B030D-6E8A-4147-A177-3AD203B41FA5}">
                      <a16:colId xmlns:a16="http://schemas.microsoft.com/office/drawing/2014/main" val="1076266558"/>
                    </a:ext>
                  </a:extLst>
                </a:gridCol>
              </a:tblGrid>
              <a:tr h="385087">
                <a:tc>
                  <a:txBody>
                    <a:bodyPr/>
                    <a:lstStyle/>
                    <a:p>
                      <a:r>
                        <a:rPr lang="en-SG" sz="1800" dirty="0">
                          <a:solidFill>
                            <a:schemeClr val="tx1"/>
                          </a:solidFill>
                        </a:rPr>
                        <a:t>Threat Title</a:t>
                      </a:r>
                    </a:p>
                  </a:txBody>
                  <a:tcPr/>
                </a:tc>
                <a:tc>
                  <a:txBody>
                    <a:bodyPr/>
                    <a:lstStyle/>
                    <a:p>
                      <a:r>
                        <a:rPr lang="en-SG" sz="1800" dirty="0">
                          <a:solidFill>
                            <a:schemeClr val="tx1"/>
                          </a:solidFill>
                        </a:rPr>
                        <a:t>MTO Score</a:t>
                      </a:r>
                    </a:p>
                  </a:txBody>
                  <a:tcPr/>
                </a:tc>
                <a:extLst>
                  <a:ext uri="{0D108BD9-81ED-4DB2-BD59-A6C34878D82A}">
                    <a16:rowId xmlns:a16="http://schemas.microsoft.com/office/drawing/2014/main" val="1999192562"/>
                  </a:ext>
                </a:extLst>
              </a:tr>
              <a:tr h="673902">
                <a:tc>
                  <a:txBody>
                    <a:bodyPr/>
                    <a:lstStyle/>
                    <a:p>
                      <a:r>
                        <a:rPr lang="en-SG" sz="1200" b="0" i="0" kern="1200" dirty="0">
                          <a:solidFill>
                            <a:schemeClr val="dk1"/>
                          </a:solidFill>
                          <a:effectLst/>
                          <a:latin typeface="+mn-lt"/>
                          <a:ea typeface="+mn-ea"/>
                          <a:cs typeface="+mn-cs"/>
                        </a:rPr>
                        <a:t>I-0206523 (E7536)</a:t>
                      </a:r>
                    </a:p>
                    <a:p>
                      <a:r>
                        <a:rPr lang="en-SG" sz="1200" b="0" i="0" kern="1200" dirty="0">
                          <a:solidFill>
                            <a:schemeClr val="dk1"/>
                          </a:solidFill>
                          <a:effectLst/>
                          <a:latin typeface="+mn-lt"/>
                          <a:ea typeface="+mn-ea"/>
                          <a:cs typeface="+mn-cs"/>
                        </a:rPr>
                        <a:t>E7536 High risk of salting on SCW side based on SCW &amp; process side flow/temp</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2,625,000</a:t>
                      </a:r>
                    </a:p>
                  </a:txBody>
                  <a:tcPr/>
                </a:tc>
                <a:extLst>
                  <a:ext uri="{0D108BD9-81ED-4DB2-BD59-A6C34878D82A}">
                    <a16:rowId xmlns:a16="http://schemas.microsoft.com/office/drawing/2014/main" val="2329357607"/>
                  </a:ext>
                </a:extLst>
              </a:tr>
              <a:tr h="866445">
                <a:tc>
                  <a:txBody>
                    <a:bodyPr/>
                    <a:lstStyle/>
                    <a:p>
                      <a:r>
                        <a:rPr lang="en-SG" sz="1200" b="0" i="0" kern="1200" dirty="0">
                          <a:solidFill>
                            <a:schemeClr val="dk1"/>
                          </a:solidFill>
                          <a:effectLst/>
                          <a:latin typeface="+mn-lt"/>
                          <a:ea typeface="+mn-ea"/>
                          <a:cs typeface="+mn-cs"/>
                        </a:rPr>
                        <a:t>I-0206465 (E7540A/B,E7539A/B)</a:t>
                      </a:r>
                    </a:p>
                    <a:p>
                      <a:r>
                        <a:rPr lang="en-SG" sz="1200" b="0" i="0" kern="1200" dirty="0">
                          <a:solidFill>
                            <a:schemeClr val="dk1"/>
                          </a:solidFill>
                          <a:effectLst/>
                          <a:latin typeface="+mn-lt"/>
                          <a:ea typeface="+mn-ea"/>
                          <a:cs typeface="+mn-cs"/>
                        </a:rPr>
                        <a:t>High vacuum at SCW outlet for E7540AB,E7539,E7541ABC leading erosion in tubes</a:t>
                      </a:r>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125,000</a:t>
                      </a:r>
                    </a:p>
                  </a:txBody>
                  <a:tcPr/>
                </a:tc>
                <a:extLst>
                  <a:ext uri="{0D108BD9-81ED-4DB2-BD59-A6C34878D82A}">
                    <a16:rowId xmlns:a16="http://schemas.microsoft.com/office/drawing/2014/main" val="4055417365"/>
                  </a:ext>
                </a:extLst>
              </a:tr>
              <a:tr h="67390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SG" sz="1200" b="0" i="0" kern="1200" dirty="0">
                          <a:solidFill>
                            <a:schemeClr val="dk1"/>
                          </a:solidFill>
                          <a:effectLst/>
                          <a:latin typeface="+mn-lt"/>
                          <a:ea typeface="+mn-ea"/>
                          <a:cs typeface="+mn-cs"/>
                        </a:rPr>
                        <a:t>I-0206478 (E7540A/B,E7539A/B)</a:t>
                      </a:r>
                    </a:p>
                    <a:p>
                      <a:r>
                        <a:rPr lang="en-SG" sz="1200" b="0" i="0" kern="1200" dirty="0">
                          <a:solidFill>
                            <a:schemeClr val="dk1"/>
                          </a:solidFill>
                          <a:effectLst/>
                          <a:latin typeface="+mn-lt"/>
                          <a:ea typeface="+mn-ea"/>
                          <a:cs typeface="+mn-cs"/>
                        </a:rPr>
                        <a:t>Risk of debris accumulation in the dead end header</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250,000</a:t>
                      </a:r>
                    </a:p>
                  </a:txBody>
                  <a:tcPr/>
                </a:tc>
                <a:extLst>
                  <a:ext uri="{0D108BD9-81ED-4DB2-BD59-A6C34878D82A}">
                    <a16:rowId xmlns:a16="http://schemas.microsoft.com/office/drawing/2014/main" val="2316614522"/>
                  </a:ext>
                </a:extLst>
              </a:tr>
              <a:tr h="673902">
                <a:tc>
                  <a:txBody>
                    <a:bodyPr/>
                    <a:lstStyle/>
                    <a:p>
                      <a:r>
                        <a:rPr lang="en-SG" sz="1200" b="0" i="0" kern="1200" dirty="0">
                          <a:solidFill>
                            <a:schemeClr val="dk1"/>
                          </a:solidFill>
                          <a:effectLst/>
                          <a:latin typeface="+mn-lt"/>
                          <a:ea typeface="+mn-ea"/>
                          <a:cs typeface="+mn-cs"/>
                        </a:rPr>
                        <a:t>I-0206476</a:t>
                      </a:r>
                    </a:p>
                    <a:p>
                      <a:r>
                        <a:rPr lang="en-SG" sz="1200" b="0" i="0" kern="1200" dirty="0">
                          <a:solidFill>
                            <a:schemeClr val="dk1"/>
                          </a:solidFill>
                          <a:effectLst/>
                          <a:latin typeface="+mn-lt"/>
                          <a:ea typeface="+mn-ea"/>
                          <a:cs typeface="+mn-cs"/>
                        </a:rPr>
                        <a:t>Lack of SCW flows in E7524 series HEX’s leading to debris accumulation</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2,625,000</a:t>
                      </a:r>
                    </a:p>
                  </a:txBody>
                  <a:tcPr/>
                </a:tc>
                <a:extLst>
                  <a:ext uri="{0D108BD9-81ED-4DB2-BD59-A6C34878D82A}">
                    <a16:rowId xmlns:a16="http://schemas.microsoft.com/office/drawing/2014/main" val="2841408927"/>
                  </a:ext>
                </a:extLst>
              </a:tr>
              <a:tr h="866445">
                <a:tc>
                  <a:txBody>
                    <a:bodyPr/>
                    <a:lstStyle/>
                    <a:p>
                      <a:r>
                        <a:rPr lang="en-SG" sz="1200" b="0" i="0" kern="1200" dirty="0">
                          <a:solidFill>
                            <a:schemeClr val="dk1"/>
                          </a:solidFill>
                          <a:effectLst/>
                          <a:latin typeface="+mn-lt"/>
                          <a:ea typeface="+mn-ea"/>
                          <a:cs typeface="+mn-cs"/>
                        </a:rPr>
                        <a:t>I-0206473</a:t>
                      </a:r>
                    </a:p>
                    <a:p>
                      <a:r>
                        <a:rPr lang="en-SG" sz="1200" b="0" i="0" kern="1200" dirty="0">
                          <a:solidFill>
                            <a:schemeClr val="dk1"/>
                          </a:solidFill>
                          <a:effectLst/>
                          <a:latin typeface="+mn-lt"/>
                          <a:ea typeface="+mn-ea"/>
                          <a:cs typeface="+mn-cs"/>
                        </a:rPr>
                        <a:t>Lack of flow instrumentation available to monitor the SCW network in CD4</a:t>
                      </a:r>
                      <a:endParaRPr lang="en-SG" sz="1200" dirty="0"/>
                    </a:p>
                    <a:p>
                      <a:endParaRPr lang="en-SG" sz="1200" b="0" dirty="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SG" sz="1200" b="0" i="0" kern="1200" dirty="0">
                          <a:solidFill>
                            <a:schemeClr val="dk1"/>
                          </a:solidFill>
                          <a:effectLst/>
                          <a:latin typeface="+mn-lt"/>
                          <a:ea typeface="+mn-ea"/>
                          <a:cs typeface="+mn-cs"/>
                        </a:rPr>
                        <a:t>125,000</a:t>
                      </a:r>
                      <a:endParaRPr lang="en-SG" sz="1200" dirty="0"/>
                    </a:p>
                    <a:p>
                      <a:pPr marL="0" algn="l" defTabSz="1219170" rtl="0" eaLnBrk="1" latinLnBrk="0" hangingPunct="1"/>
                      <a:endParaRPr lang="en-SG" sz="1200" b="0" i="0" kern="1200" dirty="0">
                        <a:solidFill>
                          <a:schemeClr val="dk1"/>
                        </a:solidFill>
                        <a:effectLst/>
                        <a:latin typeface="+mn-lt"/>
                        <a:ea typeface="+mn-ea"/>
                        <a:cs typeface="+mn-cs"/>
                      </a:endParaRPr>
                    </a:p>
                  </a:txBody>
                  <a:tcPr/>
                </a:tc>
                <a:extLst>
                  <a:ext uri="{0D108BD9-81ED-4DB2-BD59-A6C34878D82A}">
                    <a16:rowId xmlns:a16="http://schemas.microsoft.com/office/drawing/2014/main" val="1350430232"/>
                  </a:ext>
                </a:extLst>
              </a:tr>
              <a:tr h="673902">
                <a:tc>
                  <a:txBody>
                    <a:bodyPr/>
                    <a:lstStyle/>
                    <a:p>
                      <a:r>
                        <a:rPr lang="en-SG" sz="1200" b="0" i="0" kern="1200" dirty="0">
                          <a:solidFill>
                            <a:schemeClr val="dk1"/>
                          </a:solidFill>
                          <a:effectLst/>
                          <a:latin typeface="+mn-lt"/>
                          <a:ea typeface="+mn-ea"/>
                          <a:cs typeface="+mn-cs"/>
                        </a:rPr>
                        <a:t>I-0206472</a:t>
                      </a:r>
                    </a:p>
                    <a:p>
                      <a:r>
                        <a:rPr lang="en-SG" sz="1200" b="0" i="0" kern="1200" dirty="0">
                          <a:solidFill>
                            <a:schemeClr val="dk1"/>
                          </a:solidFill>
                          <a:effectLst/>
                          <a:latin typeface="+mn-lt"/>
                          <a:ea typeface="+mn-ea"/>
                          <a:cs typeface="+mn-cs"/>
                        </a:rPr>
                        <a:t>Lack of temperature instrumentation available to monitor the SCW network in CD4</a:t>
                      </a:r>
                      <a:endParaRPr lang="en-SG" sz="1200" dirty="0"/>
                    </a:p>
                  </a:txBody>
                  <a:tcPr/>
                </a:tc>
                <a:tc>
                  <a:txBody>
                    <a:bodyPr/>
                    <a:lstStyle/>
                    <a:p>
                      <a:r>
                        <a:rPr lang="en-SG" sz="1200" b="0" i="0" kern="1200" dirty="0">
                          <a:solidFill>
                            <a:schemeClr val="dk1"/>
                          </a:solidFill>
                          <a:effectLst/>
                          <a:latin typeface="+mn-lt"/>
                          <a:ea typeface="+mn-ea"/>
                          <a:cs typeface="+mn-cs"/>
                        </a:rPr>
                        <a:t>125,000</a:t>
                      </a:r>
                      <a:endParaRPr lang="en-SG" sz="1200" dirty="0"/>
                    </a:p>
                  </a:txBody>
                  <a:tcPr/>
                </a:tc>
                <a:extLst>
                  <a:ext uri="{0D108BD9-81ED-4DB2-BD59-A6C34878D82A}">
                    <a16:rowId xmlns:a16="http://schemas.microsoft.com/office/drawing/2014/main" val="1088628549"/>
                  </a:ext>
                </a:extLst>
              </a:tr>
              <a:tr h="673902">
                <a:tc>
                  <a:txBody>
                    <a:bodyPr/>
                    <a:lstStyle/>
                    <a:p>
                      <a:r>
                        <a:rPr lang="en-SG" sz="1200" b="0" i="0" kern="1200" dirty="0">
                          <a:solidFill>
                            <a:schemeClr val="dk1"/>
                          </a:solidFill>
                          <a:effectLst/>
                          <a:latin typeface="+mn-lt"/>
                          <a:ea typeface="+mn-ea"/>
                          <a:cs typeface="+mn-cs"/>
                        </a:rPr>
                        <a:t>I-0206466 (E7511A/B)</a:t>
                      </a:r>
                    </a:p>
                    <a:p>
                      <a:r>
                        <a:rPr lang="en-SG" sz="1200" b="0" i="0" kern="1200" dirty="0">
                          <a:solidFill>
                            <a:schemeClr val="dk1"/>
                          </a:solidFill>
                          <a:effectLst/>
                          <a:latin typeface="+mn-lt"/>
                          <a:ea typeface="+mn-ea"/>
                          <a:cs typeface="+mn-cs"/>
                        </a:rPr>
                        <a:t>High risk of salting on SCW side based on SCW &amp; process side flow/temp condition</a:t>
                      </a:r>
                      <a:endParaRPr lang="en-SG" sz="1200" dirty="0"/>
                    </a:p>
                  </a:txBody>
                  <a:tcPr/>
                </a:tc>
                <a:tc>
                  <a:txBody>
                    <a:bodyPr/>
                    <a:lstStyle/>
                    <a:p>
                      <a:r>
                        <a:rPr lang="en-SG" sz="1200" b="0" i="0" kern="1200" dirty="0">
                          <a:solidFill>
                            <a:schemeClr val="dk1"/>
                          </a:solidFill>
                          <a:effectLst/>
                          <a:latin typeface="+mn-lt"/>
                          <a:ea typeface="+mn-ea"/>
                          <a:cs typeface="+mn-cs"/>
                        </a:rPr>
                        <a:t>250,000</a:t>
                      </a:r>
                      <a:endParaRPr lang="en-SG" sz="1200" dirty="0"/>
                    </a:p>
                  </a:txBody>
                  <a:tcPr/>
                </a:tc>
                <a:extLst>
                  <a:ext uri="{0D108BD9-81ED-4DB2-BD59-A6C34878D82A}">
                    <a16:rowId xmlns:a16="http://schemas.microsoft.com/office/drawing/2014/main" val="3032974590"/>
                  </a:ext>
                </a:extLst>
              </a:tr>
            </a:tbl>
          </a:graphicData>
        </a:graphic>
      </p:graphicFrame>
    </p:spTree>
    <p:extLst>
      <p:ext uri="{BB962C8B-B14F-4D97-AF65-F5344CB8AC3E}">
        <p14:creationId xmlns:p14="http://schemas.microsoft.com/office/powerpoint/2010/main" val="118332665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7998" y="117377"/>
            <a:ext cx="10634135" cy="441423"/>
          </a:xfrm>
        </p:spPr>
        <p:txBody>
          <a:bodyPr wrap="square" anchor="t">
            <a:normAutofit fontScale="90000"/>
          </a:bodyPr>
          <a:lstStyle/>
          <a:p>
            <a:r>
              <a:rPr lang="en-SG" sz="2700" b="1" dirty="0"/>
              <a:t>Improved Monitoring of SCW headers- TA Scope</a:t>
            </a:r>
            <a:br>
              <a:rPr lang="en-SG" dirty="0"/>
            </a:br>
            <a:br>
              <a:rPr lang="en-SG" dirty="0"/>
            </a:br>
            <a:endParaRPr lang="en-GB" sz="1800" dirty="0">
              <a:latin typeface="+mn-lt"/>
            </a:endParaRPr>
          </a:p>
        </p:txBody>
      </p:sp>
      <p:pic>
        <p:nvPicPr>
          <p:cNvPr id="7" name="Picture 6">
            <a:extLst>
              <a:ext uri="{FF2B5EF4-FFF2-40B4-BE49-F238E27FC236}">
                <a16:creationId xmlns:a16="http://schemas.microsoft.com/office/drawing/2014/main" id="{61FDC5A3-BC1A-4AFB-BDCB-FCCC939B1D6C}"/>
              </a:ext>
            </a:extLst>
          </p:cNvPr>
          <p:cNvPicPr>
            <a:picLocks noChangeAspect="1"/>
          </p:cNvPicPr>
          <p:nvPr/>
        </p:nvPicPr>
        <p:blipFill>
          <a:blip r:embed="rId3"/>
          <a:stretch>
            <a:fillRect/>
          </a:stretch>
        </p:blipFill>
        <p:spPr>
          <a:xfrm>
            <a:off x="337325" y="918451"/>
            <a:ext cx="5402461" cy="2750681"/>
          </a:xfrm>
          <a:prstGeom prst="rect">
            <a:avLst/>
          </a:prstGeom>
          <a:ln w="25400">
            <a:solidFill>
              <a:schemeClr val="tx1"/>
            </a:solidFill>
          </a:ln>
        </p:spPr>
      </p:pic>
      <p:cxnSp>
        <p:nvCxnSpPr>
          <p:cNvPr id="11" name="Straight Arrow Connector 10">
            <a:extLst>
              <a:ext uri="{FF2B5EF4-FFF2-40B4-BE49-F238E27FC236}">
                <a16:creationId xmlns:a16="http://schemas.microsoft.com/office/drawing/2014/main" id="{E2307374-6A93-429B-B2DF-FA8107814550}"/>
              </a:ext>
            </a:extLst>
          </p:cNvPr>
          <p:cNvCxnSpPr>
            <a:cxnSpLocks/>
          </p:cNvCxnSpPr>
          <p:nvPr/>
        </p:nvCxnSpPr>
        <p:spPr>
          <a:xfrm>
            <a:off x="3112417" y="2737799"/>
            <a:ext cx="0" cy="1490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93B0979-21D8-4DC4-B68E-8F52AD6953E6}"/>
              </a:ext>
            </a:extLst>
          </p:cNvPr>
          <p:cNvSpPr txBox="1"/>
          <p:nvPr/>
        </p:nvSpPr>
        <p:spPr bwMode="auto">
          <a:xfrm>
            <a:off x="1071342" y="4155312"/>
            <a:ext cx="2967479" cy="30425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Installation of FT on SCW main headers</a:t>
            </a:r>
          </a:p>
        </p:txBody>
      </p:sp>
      <p:sp>
        <p:nvSpPr>
          <p:cNvPr id="25" name="TextBox 24">
            <a:extLst>
              <a:ext uri="{FF2B5EF4-FFF2-40B4-BE49-F238E27FC236}">
                <a16:creationId xmlns:a16="http://schemas.microsoft.com/office/drawing/2014/main" id="{D1C38824-022D-474E-8CD5-248D85AA795C}"/>
              </a:ext>
            </a:extLst>
          </p:cNvPr>
          <p:cNvSpPr txBox="1"/>
          <p:nvPr/>
        </p:nvSpPr>
        <p:spPr bwMode="auto">
          <a:xfrm>
            <a:off x="307943" y="5436530"/>
            <a:ext cx="2568332" cy="30425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Installation of PT on SCW headers</a:t>
            </a:r>
          </a:p>
        </p:txBody>
      </p:sp>
      <p:pic>
        <p:nvPicPr>
          <p:cNvPr id="3" name="Picture 2">
            <a:extLst>
              <a:ext uri="{FF2B5EF4-FFF2-40B4-BE49-F238E27FC236}">
                <a16:creationId xmlns:a16="http://schemas.microsoft.com/office/drawing/2014/main" id="{3431820B-0731-438B-8302-3A705398B63F}"/>
              </a:ext>
            </a:extLst>
          </p:cNvPr>
          <p:cNvPicPr>
            <a:picLocks noChangeAspect="1"/>
          </p:cNvPicPr>
          <p:nvPr/>
        </p:nvPicPr>
        <p:blipFill>
          <a:blip r:embed="rId4"/>
          <a:stretch>
            <a:fillRect/>
          </a:stretch>
        </p:blipFill>
        <p:spPr>
          <a:xfrm>
            <a:off x="4511105" y="3895726"/>
            <a:ext cx="7210672" cy="2731964"/>
          </a:xfrm>
          <a:prstGeom prst="rect">
            <a:avLst/>
          </a:prstGeom>
          <a:ln w="25400">
            <a:solidFill>
              <a:schemeClr val="tx1"/>
            </a:solidFill>
          </a:ln>
        </p:spPr>
      </p:pic>
      <p:cxnSp>
        <p:nvCxnSpPr>
          <p:cNvPr id="22" name="Straight Arrow Connector 21">
            <a:extLst>
              <a:ext uri="{FF2B5EF4-FFF2-40B4-BE49-F238E27FC236}">
                <a16:creationId xmlns:a16="http://schemas.microsoft.com/office/drawing/2014/main" id="{DAA8199C-23D5-4DC2-B4AA-9A2854B131DD}"/>
              </a:ext>
            </a:extLst>
          </p:cNvPr>
          <p:cNvCxnSpPr>
            <a:cxnSpLocks/>
          </p:cNvCxnSpPr>
          <p:nvPr/>
        </p:nvCxnSpPr>
        <p:spPr>
          <a:xfrm flipH="1">
            <a:off x="3112417" y="5588655"/>
            <a:ext cx="160265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18657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8A60E-7776-477A-926C-55C1F03CC2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0573" y="729606"/>
            <a:ext cx="9820275" cy="5398787"/>
          </a:xfrm>
          <a:prstGeom prst="rect">
            <a:avLst/>
          </a:prstGeom>
        </p:spPr>
      </p:pic>
      <p:sp>
        <p:nvSpPr>
          <p:cNvPr id="7" name="Oval 6">
            <a:extLst>
              <a:ext uri="{FF2B5EF4-FFF2-40B4-BE49-F238E27FC236}">
                <a16:creationId xmlns:a16="http://schemas.microsoft.com/office/drawing/2014/main" id="{9D43041A-FFAB-46DD-89C4-571FDBA4F3C1}"/>
              </a:ext>
            </a:extLst>
          </p:cNvPr>
          <p:cNvSpPr/>
          <p:nvPr/>
        </p:nvSpPr>
        <p:spPr>
          <a:xfrm rot="20844856">
            <a:off x="3665918" y="2741347"/>
            <a:ext cx="1191871" cy="919846"/>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0000"/>
              </a:solidFill>
              <a:effectLst/>
              <a:uLnTx/>
              <a:uFillTx/>
              <a:latin typeface="ShellMedium"/>
              <a:ea typeface="+mn-ea"/>
              <a:cs typeface="+mn-cs"/>
            </a:endParaRPr>
          </a:p>
        </p:txBody>
      </p:sp>
      <p:cxnSp>
        <p:nvCxnSpPr>
          <p:cNvPr id="9" name="Straight Arrow Connector 8">
            <a:extLst>
              <a:ext uri="{FF2B5EF4-FFF2-40B4-BE49-F238E27FC236}">
                <a16:creationId xmlns:a16="http://schemas.microsoft.com/office/drawing/2014/main" id="{E7231A9F-D7D9-4EEC-8433-E9651CA6C685}"/>
              </a:ext>
            </a:extLst>
          </p:cNvPr>
          <p:cNvCxnSpPr>
            <a:cxnSpLocks/>
          </p:cNvCxnSpPr>
          <p:nvPr/>
        </p:nvCxnSpPr>
        <p:spPr>
          <a:xfrm>
            <a:off x="4759930" y="3590749"/>
            <a:ext cx="129119" cy="16030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EB1B2BB-FBA0-4FFB-933E-8627491D22E8}"/>
              </a:ext>
            </a:extLst>
          </p:cNvPr>
          <p:cNvSpPr/>
          <p:nvPr/>
        </p:nvSpPr>
        <p:spPr>
          <a:xfrm>
            <a:off x="3173167" y="3598561"/>
            <a:ext cx="1164101"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E7540AB-22m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E7539 - 22m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E7541A-21m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E7541BC-21m </a:t>
            </a:r>
            <a:endPar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15" name="Oval 14">
            <a:extLst>
              <a:ext uri="{FF2B5EF4-FFF2-40B4-BE49-F238E27FC236}">
                <a16:creationId xmlns:a16="http://schemas.microsoft.com/office/drawing/2014/main" id="{CE49F351-A203-4606-A691-082AE5EEDED0}"/>
              </a:ext>
            </a:extLst>
          </p:cNvPr>
          <p:cNvSpPr/>
          <p:nvPr/>
        </p:nvSpPr>
        <p:spPr>
          <a:xfrm>
            <a:off x="5715269" y="3183984"/>
            <a:ext cx="1363667" cy="685800"/>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16" name="Rectangle 15">
            <a:extLst>
              <a:ext uri="{FF2B5EF4-FFF2-40B4-BE49-F238E27FC236}">
                <a16:creationId xmlns:a16="http://schemas.microsoft.com/office/drawing/2014/main" id="{ABD55DFC-E20C-46D3-87F8-52FE4BA09EE4}"/>
              </a:ext>
            </a:extLst>
          </p:cNvPr>
          <p:cNvSpPr/>
          <p:nvPr/>
        </p:nvSpPr>
        <p:spPr>
          <a:xfrm>
            <a:off x="5235678" y="3001215"/>
            <a:ext cx="1159292" cy="4001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E7524AB -14m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E7524CD -14m </a:t>
            </a:r>
            <a:endParaRPr kumimoji="0" lang="en-GB"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endParaRPr>
          </a:p>
        </p:txBody>
      </p:sp>
      <p:cxnSp>
        <p:nvCxnSpPr>
          <p:cNvPr id="17" name="Straight Arrow Connector 16">
            <a:extLst>
              <a:ext uri="{FF2B5EF4-FFF2-40B4-BE49-F238E27FC236}">
                <a16:creationId xmlns:a16="http://schemas.microsoft.com/office/drawing/2014/main" id="{50A09BB5-9642-427F-ADD7-27C5B9F10EB4}"/>
              </a:ext>
            </a:extLst>
          </p:cNvPr>
          <p:cNvCxnSpPr>
            <a:cxnSpLocks/>
          </p:cNvCxnSpPr>
          <p:nvPr/>
        </p:nvCxnSpPr>
        <p:spPr>
          <a:xfrm flipH="1">
            <a:off x="5121959" y="4145649"/>
            <a:ext cx="1240157" cy="10481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FF407E-D2B6-4269-BC08-F4C7E3817619}"/>
              </a:ext>
            </a:extLst>
          </p:cNvPr>
          <p:cNvSpPr/>
          <p:nvPr/>
        </p:nvSpPr>
        <p:spPr>
          <a:xfrm rot="1255706">
            <a:off x="9804788" y="4018159"/>
            <a:ext cx="309837" cy="649405"/>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4" name="Straight Arrow Connector 43">
            <a:extLst>
              <a:ext uri="{FF2B5EF4-FFF2-40B4-BE49-F238E27FC236}">
                <a16:creationId xmlns:a16="http://schemas.microsoft.com/office/drawing/2014/main" id="{4C6AA37F-072F-47FC-81DD-D4A6023647EB}"/>
              </a:ext>
            </a:extLst>
          </p:cNvPr>
          <p:cNvCxnSpPr>
            <a:cxnSpLocks/>
          </p:cNvCxnSpPr>
          <p:nvPr/>
        </p:nvCxnSpPr>
        <p:spPr>
          <a:xfrm flipV="1">
            <a:off x="10045895" y="4408032"/>
            <a:ext cx="973619" cy="57145"/>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26705196-28C4-485E-9B20-5058637FEDCF}"/>
              </a:ext>
            </a:extLst>
          </p:cNvPr>
          <p:cNvSpPr/>
          <p:nvPr/>
        </p:nvSpPr>
        <p:spPr>
          <a:xfrm>
            <a:off x="10937458" y="4192588"/>
            <a:ext cx="1077539" cy="430887"/>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E7536-1m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E7535 </a:t>
            </a:r>
            <a:r>
              <a:rPr kumimoji="0" lang="en-GB" sz="11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(S)</a:t>
            </a: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-1m </a:t>
            </a:r>
            <a:endPar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cxnSp>
        <p:nvCxnSpPr>
          <p:cNvPr id="69" name="Straight Arrow Connector 68">
            <a:extLst>
              <a:ext uri="{FF2B5EF4-FFF2-40B4-BE49-F238E27FC236}">
                <a16:creationId xmlns:a16="http://schemas.microsoft.com/office/drawing/2014/main" id="{CAD1EDEE-63DC-494C-8286-B0B5BB16F835}"/>
              </a:ext>
            </a:extLst>
          </p:cNvPr>
          <p:cNvCxnSpPr>
            <a:cxnSpLocks/>
            <a:endCxn id="74" idx="2"/>
          </p:cNvCxnSpPr>
          <p:nvPr/>
        </p:nvCxnSpPr>
        <p:spPr>
          <a:xfrm flipH="1" flipV="1">
            <a:off x="8312247" y="3598561"/>
            <a:ext cx="754640" cy="36277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71" name="Oval 70">
            <a:extLst>
              <a:ext uri="{FF2B5EF4-FFF2-40B4-BE49-F238E27FC236}">
                <a16:creationId xmlns:a16="http://schemas.microsoft.com/office/drawing/2014/main" id="{A2BE268B-C5AE-4692-92BB-ADEFB75171FD}"/>
              </a:ext>
            </a:extLst>
          </p:cNvPr>
          <p:cNvSpPr/>
          <p:nvPr/>
        </p:nvSpPr>
        <p:spPr>
          <a:xfrm>
            <a:off x="9115009" y="3862875"/>
            <a:ext cx="462846" cy="221341"/>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74" name="Rectangle 73">
            <a:extLst>
              <a:ext uri="{FF2B5EF4-FFF2-40B4-BE49-F238E27FC236}">
                <a16:creationId xmlns:a16="http://schemas.microsoft.com/office/drawing/2014/main" id="{8B9C0DC7-7ED7-46DA-AE3E-DC7A46BC5AA7}"/>
              </a:ext>
            </a:extLst>
          </p:cNvPr>
          <p:cNvSpPr/>
          <p:nvPr/>
        </p:nvSpPr>
        <p:spPr>
          <a:xfrm>
            <a:off x="7759852" y="3352340"/>
            <a:ext cx="1104790"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E7522 </a:t>
            </a:r>
            <a:r>
              <a:rPr kumimoji="0" lang="en-GB" altLang="en-US" sz="10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 </a:t>
            </a: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-3m </a:t>
            </a:r>
            <a:endParaRPr kumimoji="0" lang="en-GB"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94" name="Rectangle 93">
            <a:extLst>
              <a:ext uri="{FF2B5EF4-FFF2-40B4-BE49-F238E27FC236}">
                <a16:creationId xmlns:a16="http://schemas.microsoft.com/office/drawing/2014/main" id="{FA2E6B2B-CE26-4A7A-935E-2CBB9CC3E109}"/>
              </a:ext>
            </a:extLst>
          </p:cNvPr>
          <p:cNvSpPr/>
          <p:nvPr/>
        </p:nvSpPr>
        <p:spPr>
          <a:xfrm rot="20092303">
            <a:off x="2650497" y="2560224"/>
            <a:ext cx="184537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Supply from PU6</a:t>
            </a:r>
          </a:p>
        </p:txBody>
      </p:sp>
      <p:sp>
        <p:nvSpPr>
          <p:cNvPr id="95" name="Rectangle 94">
            <a:extLst>
              <a:ext uri="{FF2B5EF4-FFF2-40B4-BE49-F238E27FC236}">
                <a16:creationId xmlns:a16="http://schemas.microsoft.com/office/drawing/2014/main" id="{929BA1BC-A2DB-4311-999F-5F8E1DF9581B}"/>
              </a:ext>
            </a:extLst>
          </p:cNvPr>
          <p:cNvSpPr/>
          <p:nvPr/>
        </p:nvSpPr>
        <p:spPr>
          <a:xfrm rot="1695756">
            <a:off x="4046993" y="4593372"/>
            <a:ext cx="140775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Boosted Header</a:t>
            </a:r>
          </a:p>
        </p:txBody>
      </p:sp>
      <p:sp>
        <p:nvSpPr>
          <p:cNvPr id="96" name="Rectangle 95">
            <a:extLst>
              <a:ext uri="{FF2B5EF4-FFF2-40B4-BE49-F238E27FC236}">
                <a16:creationId xmlns:a16="http://schemas.microsoft.com/office/drawing/2014/main" id="{1A5A9ADA-D8BF-4276-9306-1FB8C27D0D1F}"/>
              </a:ext>
            </a:extLst>
          </p:cNvPr>
          <p:cNvSpPr/>
          <p:nvPr/>
        </p:nvSpPr>
        <p:spPr>
          <a:xfrm rot="1640836">
            <a:off x="5992315" y="1703066"/>
            <a:ext cx="180850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Non- Boosted Header</a:t>
            </a:r>
          </a:p>
        </p:txBody>
      </p:sp>
      <p:sp>
        <p:nvSpPr>
          <p:cNvPr id="97" name="Rectangle 96">
            <a:extLst>
              <a:ext uri="{FF2B5EF4-FFF2-40B4-BE49-F238E27FC236}">
                <a16:creationId xmlns:a16="http://schemas.microsoft.com/office/drawing/2014/main" id="{4B8F02C8-3450-4CBD-9993-6D789CF4E61A}"/>
              </a:ext>
            </a:extLst>
          </p:cNvPr>
          <p:cNvSpPr/>
          <p:nvPr/>
        </p:nvSpPr>
        <p:spPr>
          <a:xfrm>
            <a:off x="397598" y="3128501"/>
            <a:ext cx="1684815" cy="43088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2 x 100%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Booster Pumps</a:t>
            </a:r>
          </a:p>
        </p:txBody>
      </p:sp>
      <p:cxnSp>
        <p:nvCxnSpPr>
          <p:cNvPr id="5" name="Straight Connector 4">
            <a:extLst>
              <a:ext uri="{FF2B5EF4-FFF2-40B4-BE49-F238E27FC236}">
                <a16:creationId xmlns:a16="http://schemas.microsoft.com/office/drawing/2014/main" id="{56946599-8DEF-4902-970E-0329B4E25EA0}"/>
              </a:ext>
            </a:extLst>
          </p:cNvPr>
          <p:cNvCxnSpPr>
            <a:cxnSpLocks/>
          </p:cNvCxnSpPr>
          <p:nvPr/>
        </p:nvCxnSpPr>
        <p:spPr>
          <a:xfrm flipV="1">
            <a:off x="5552204" y="4494279"/>
            <a:ext cx="1367375" cy="67840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B347547-9766-48C5-BF1C-8B8C50E93A8C}"/>
              </a:ext>
            </a:extLst>
          </p:cNvPr>
          <p:cNvCxnSpPr>
            <a:cxnSpLocks/>
          </p:cNvCxnSpPr>
          <p:nvPr/>
        </p:nvCxnSpPr>
        <p:spPr>
          <a:xfrm>
            <a:off x="6913897" y="4481516"/>
            <a:ext cx="1172889" cy="649890"/>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6FEFF1D-28DA-4156-8C87-90142F90C9CB}"/>
              </a:ext>
            </a:extLst>
          </p:cNvPr>
          <p:cNvCxnSpPr>
            <a:cxnSpLocks/>
          </p:cNvCxnSpPr>
          <p:nvPr/>
        </p:nvCxnSpPr>
        <p:spPr>
          <a:xfrm flipV="1">
            <a:off x="8040771" y="4397591"/>
            <a:ext cx="1262172" cy="711754"/>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47FCF6A-1612-4631-B064-CB145EB74CDF}"/>
              </a:ext>
            </a:extLst>
          </p:cNvPr>
          <p:cNvCxnSpPr>
            <a:cxnSpLocks/>
          </p:cNvCxnSpPr>
          <p:nvPr/>
        </p:nvCxnSpPr>
        <p:spPr>
          <a:xfrm>
            <a:off x="9297996" y="4397591"/>
            <a:ext cx="522908" cy="34116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CB253B2-D8E0-4192-BB63-7C68AEE30F05}"/>
              </a:ext>
            </a:extLst>
          </p:cNvPr>
          <p:cNvCxnSpPr>
            <a:cxnSpLocks/>
          </p:cNvCxnSpPr>
          <p:nvPr/>
        </p:nvCxnSpPr>
        <p:spPr>
          <a:xfrm flipV="1">
            <a:off x="9774889" y="4342861"/>
            <a:ext cx="777720" cy="398643"/>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36A4861-CE63-4453-909E-0AA3E072B3B2}"/>
              </a:ext>
            </a:extLst>
          </p:cNvPr>
          <p:cNvCxnSpPr>
            <a:cxnSpLocks/>
          </p:cNvCxnSpPr>
          <p:nvPr/>
        </p:nvCxnSpPr>
        <p:spPr>
          <a:xfrm>
            <a:off x="9559450" y="3779997"/>
            <a:ext cx="305530" cy="172627"/>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F3ADE25-AFDA-4648-9715-6207914648DC}"/>
              </a:ext>
            </a:extLst>
          </p:cNvPr>
          <p:cNvCxnSpPr>
            <a:cxnSpLocks/>
          </p:cNvCxnSpPr>
          <p:nvPr/>
        </p:nvCxnSpPr>
        <p:spPr>
          <a:xfrm flipV="1">
            <a:off x="9281149" y="3931006"/>
            <a:ext cx="593412" cy="488433"/>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7F43180-0B4E-4E6D-A4FD-CF83B685D6FC}"/>
              </a:ext>
            </a:extLst>
          </p:cNvPr>
          <p:cNvCxnSpPr>
            <a:cxnSpLocks/>
          </p:cNvCxnSpPr>
          <p:nvPr/>
        </p:nvCxnSpPr>
        <p:spPr>
          <a:xfrm>
            <a:off x="10307062" y="4175222"/>
            <a:ext cx="234315" cy="167639"/>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5FA1FCC-7E00-46CF-8813-2DE15774E701}"/>
              </a:ext>
            </a:extLst>
          </p:cNvPr>
          <p:cNvCxnSpPr>
            <a:cxnSpLocks/>
          </p:cNvCxnSpPr>
          <p:nvPr/>
        </p:nvCxnSpPr>
        <p:spPr>
          <a:xfrm>
            <a:off x="5838004" y="4886125"/>
            <a:ext cx="236424" cy="959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4248DD1-F926-4054-A080-1C38D78F10CB}"/>
              </a:ext>
            </a:extLst>
          </p:cNvPr>
          <p:cNvCxnSpPr>
            <a:cxnSpLocks/>
          </p:cNvCxnSpPr>
          <p:nvPr/>
        </p:nvCxnSpPr>
        <p:spPr>
          <a:xfrm flipV="1">
            <a:off x="6006779" y="4895722"/>
            <a:ext cx="67649" cy="205635"/>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ED9E607-91DD-4D1A-B52E-19D6732A5D95}"/>
              </a:ext>
            </a:extLst>
          </p:cNvPr>
          <p:cNvSpPr/>
          <p:nvPr/>
        </p:nvSpPr>
        <p:spPr>
          <a:xfrm>
            <a:off x="5477504" y="4797358"/>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3" name="Rectangle 92">
            <a:extLst>
              <a:ext uri="{FF2B5EF4-FFF2-40B4-BE49-F238E27FC236}">
                <a16:creationId xmlns:a16="http://schemas.microsoft.com/office/drawing/2014/main" id="{6484EBEB-B94A-4C41-B08A-3F71D4CD4FB6}"/>
              </a:ext>
            </a:extLst>
          </p:cNvPr>
          <p:cNvSpPr/>
          <p:nvPr/>
        </p:nvSpPr>
        <p:spPr>
          <a:xfrm>
            <a:off x="7428093" y="4527795"/>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8" name="Rectangle 97">
            <a:extLst>
              <a:ext uri="{FF2B5EF4-FFF2-40B4-BE49-F238E27FC236}">
                <a16:creationId xmlns:a16="http://schemas.microsoft.com/office/drawing/2014/main" id="{595585BD-D32D-4BCC-8DB4-46CCF6E890F4}"/>
              </a:ext>
            </a:extLst>
          </p:cNvPr>
          <p:cNvSpPr/>
          <p:nvPr/>
        </p:nvSpPr>
        <p:spPr>
          <a:xfrm>
            <a:off x="8394486" y="4824871"/>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9" name="Rectangle 98">
            <a:extLst>
              <a:ext uri="{FF2B5EF4-FFF2-40B4-BE49-F238E27FC236}">
                <a16:creationId xmlns:a16="http://schemas.microsoft.com/office/drawing/2014/main" id="{BE21ED32-CFD6-4E09-9F78-6F727045D8D6}"/>
              </a:ext>
            </a:extLst>
          </p:cNvPr>
          <p:cNvSpPr/>
          <p:nvPr/>
        </p:nvSpPr>
        <p:spPr>
          <a:xfrm>
            <a:off x="9317775" y="3961336"/>
            <a:ext cx="367408"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altLang="en-US" sz="1600" b="1" dirty="0">
                <a:solidFill>
                  <a:srgbClr val="DD1D21"/>
                </a:solidFill>
                <a:latin typeface="ShellLight" panose="00000400000000000000" pitchFamily="50" charset="0"/>
              </a:rPr>
              <a:t>8</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100" name="Rectangle 99">
            <a:extLst>
              <a:ext uri="{FF2B5EF4-FFF2-40B4-BE49-F238E27FC236}">
                <a16:creationId xmlns:a16="http://schemas.microsoft.com/office/drawing/2014/main" id="{459BDB60-48BA-498A-ADFC-A73D5BF78E74}"/>
              </a:ext>
            </a:extLst>
          </p:cNvPr>
          <p:cNvSpPr/>
          <p:nvPr/>
        </p:nvSpPr>
        <p:spPr>
          <a:xfrm>
            <a:off x="9317512" y="4575608"/>
            <a:ext cx="393056"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10”</a:t>
            </a:r>
          </a:p>
        </p:txBody>
      </p:sp>
      <p:sp>
        <p:nvSpPr>
          <p:cNvPr id="2" name="Oval 1">
            <a:extLst>
              <a:ext uri="{FF2B5EF4-FFF2-40B4-BE49-F238E27FC236}">
                <a16:creationId xmlns:a16="http://schemas.microsoft.com/office/drawing/2014/main" id="{514E2844-AC55-4F30-A96D-CA5D43B13E25}"/>
              </a:ext>
            </a:extLst>
          </p:cNvPr>
          <p:cNvSpPr/>
          <p:nvPr/>
        </p:nvSpPr>
        <p:spPr>
          <a:xfrm>
            <a:off x="1370573" y="2857571"/>
            <a:ext cx="1245950" cy="90554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err="1"/>
          </a:p>
        </p:txBody>
      </p:sp>
      <p:sp>
        <p:nvSpPr>
          <p:cNvPr id="3" name="TextBox 2">
            <a:extLst>
              <a:ext uri="{FF2B5EF4-FFF2-40B4-BE49-F238E27FC236}">
                <a16:creationId xmlns:a16="http://schemas.microsoft.com/office/drawing/2014/main" id="{7F57F02F-EBD8-45B7-9153-7E6BC9F5317E}"/>
              </a:ext>
            </a:extLst>
          </p:cNvPr>
          <p:cNvSpPr txBox="1"/>
          <p:nvPr/>
        </p:nvSpPr>
        <p:spPr bwMode="auto">
          <a:xfrm>
            <a:off x="0" y="2309071"/>
            <a:ext cx="2731838"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Pumps head increase</a:t>
            </a:r>
          </a:p>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Pumps discharge line size increase</a:t>
            </a:r>
          </a:p>
        </p:txBody>
      </p:sp>
      <p:sp>
        <p:nvSpPr>
          <p:cNvPr id="68" name="Title 1">
            <a:extLst>
              <a:ext uri="{FF2B5EF4-FFF2-40B4-BE49-F238E27FC236}">
                <a16:creationId xmlns:a16="http://schemas.microsoft.com/office/drawing/2014/main" id="{BCEE2C7B-6A18-4B18-9A18-0E42CD662DE1}"/>
              </a:ext>
            </a:extLst>
          </p:cNvPr>
          <p:cNvSpPr>
            <a:spLocks noGrp="1"/>
          </p:cNvSpPr>
          <p:nvPr>
            <p:ph type="title"/>
          </p:nvPr>
        </p:nvSpPr>
        <p:spPr>
          <a:xfrm>
            <a:off x="479399" y="53072"/>
            <a:ext cx="10061977" cy="430824"/>
          </a:xfrm>
        </p:spPr>
        <p:txBody>
          <a:bodyPr/>
          <a:lstStyle/>
          <a:p>
            <a:r>
              <a:rPr lang="en-SG" dirty="0">
                <a:latin typeface="ShellBold"/>
              </a:rPr>
              <a:t>Complete Scope for CD4 SCW network (Phase 1 + Phase 2) </a:t>
            </a:r>
            <a:endParaRPr lang="en-GB" dirty="0">
              <a:solidFill>
                <a:srgbClr val="FF0000"/>
              </a:solidFill>
            </a:endParaRPr>
          </a:p>
        </p:txBody>
      </p:sp>
      <p:sp>
        <p:nvSpPr>
          <p:cNvPr id="101" name="TextBox 100">
            <a:extLst>
              <a:ext uri="{FF2B5EF4-FFF2-40B4-BE49-F238E27FC236}">
                <a16:creationId xmlns:a16="http://schemas.microsoft.com/office/drawing/2014/main" id="{9C99D0A1-ED2E-4C40-9816-67DEBC7CD176}"/>
              </a:ext>
            </a:extLst>
          </p:cNvPr>
          <p:cNvSpPr txBox="1"/>
          <p:nvPr/>
        </p:nvSpPr>
        <p:spPr bwMode="auto">
          <a:xfrm>
            <a:off x="-19318" y="4895721"/>
            <a:ext cx="2286203"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00"/>
                </a:highlight>
              </a:rPr>
              <a:t>Network Monitoring (FT, PT)</a:t>
            </a:r>
            <a:endParaRPr lang="en-GB" sz="1200" b="1" dirty="0"/>
          </a:p>
          <a:p>
            <a:pPr defTabSz="357708">
              <a:lnSpc>
                <a:spcPct val="140000"/>
              </a:lnSpc>
              <a:buClr>
                <a:schemeClr val="accent2"/>
              </a:buClr>
              <a:buSzPct val="85000"/>
            </a:pPr>
            <a:endParaRPr lang="en-GB" sz="1200" b="1" dirty="0"/>
          </a:p>
        </p:txBody>
      </p:sp>
      <p:cxnSp>
        <p:nvCxnSpPr>
          <p:cNvPr id="88" name="Straight Arrow Connector 87">
            <a:extLst>
              <a:ext uri="{FF2B5EF4-FFF2-40B4-BE49-F238E27FC236}">
                <a16:creationId xmlns:a16="http://schemas.microsoft.com/office/drawing/2014/main" id="{8B99F2A3-D219-4825-8712-9D77D230234B}"/>
              </a:ext>
            </a:extLst>
          </p:cNvPr>
          <p:cNvCxnSpPr>
            <a:cxnSpLocks/>
          </p:cNvCxnSpPr>
          <p:nvPr/>
        </p:nvCxnSpPr>
        <p:spPr>
          <a:xfrm>
            <a:off x="8210193" y="5116955"/>
            <a:ext cx="807170" cy="238100"/>
          </a:xfrm>
          <a:prstGeom prst="straightConnector1">
            <a:avLst/>
          </a:prstGeom>
          <a:ln w="254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103" name="TextBox 102">
            <a:extLst>
              <a:ext uri="{FF2B5EF4-FFF2-40B4-BE49-F238E27FC236}">
                <a16:creationId xmlns:a16="http://schemas.microsoft.com/office/drawing/2014/main" id="{1AA8AF63-AD3A-4F71-8C35-B96B4AFC3AB5}"/>
              </a:ext>
            </a:extLst>
          </p:cNvPr>
          <p:cNvSpPr txBox="1"/>
          <p:nvPr/>
        </p:nvSpPr>
        <p:spPr bwMode="auto">
          <a:xfrm>
            <a:off x="8763350" y="5440376"/>
            <a:ext cx="3412756"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New lines to shift 3 HEX tap off from non boosted to boosted header </a:t>
            </a:r>
          </a:p>
        </p:txBody>
      </p:sp>
      <p:sp>
        <p:nvSpPr>
          <p:cNvPr id="64" name="TextBox 63">
            <a:extLst>
              <a:ext uri="{FF2B5EF4-FFF2-40B4-BE49-F238E27FC236}">
                <a16:creationId xmlns:a16="http://schemas.microsoft.com/office/drawing/2014/main" id="{1FA91750-72BA-4955-BEE5-3B6E627FCA25}"/>
              </a:ext>
            </a:extLst>
          </p:cNvPr>
          <p:cNvSpPr txBox="1"/>
          <p:nvPr/>
        </p:nvSpPr>
        <p:spPr bwMode="auto">
          <a:xfrm>
            <a:off x="10127947" y="2713048"/>
            <a:ext cx="2108450" cy="585417"/>
          </a:xfrm>
          <a:prstGeom prst="rect">
            <a:avLst/>
          </a:prstGeom>
          <a:noFill/>
          <a:ln w="9525" algn="ctr">
            <a:noFill/>
            <a:miter lim="800000"/>
            <a:headEnd/>
            <a:tailEnd/>
          </a:ln>
        </p:spPr>
        <p:txBody>
          <a:bodyPr wrap="square">
            <a:spAutoFit/>
          </a:bodyPr>
          <a:lstStyle/>
          <a:p>
            <a:pPr marR="0" lvl="0" algn="l" defTabSz="357708" rtl="0" eaLnBrk="1" fontAlgn="auto" latinLnBrk="0" hangingPunct="1">
              <a:lnSpc>
                <a:spcPct val="140000"/>
              </a:lnSpc>
              <a:spcBef>
                <a:spcPts val="0"/>
              </a:spcBef>
              <a:spcAft>
                <a:spcPts val="0"/>
              </a:spcAft>
              <a:buClr>
                <a:srgbClr val="DD1D21"/>
              </a:buClr>
              <a:buSzPct val="85000"/>
              <a:tabLst/>
              <a:defRPr/>
            </a:pPr>
            <a:endParaRPr kumimoji="0" lang="en-GB" sz="1200" b="1" i="0" u="none" strike="noStrike" kern="1200" cap="none" spc="0" normalizeH="0" baseline="0" noProof="0" dirty="0">
              <a:ln>
                <a:noFill/>
              </a:ln>
              <a:solidFill>
                <a:srgbClr val="404040"/>
              </a:solidFill>
              <a:effectLst/>
              <a:uLnTx/>
              <a:uFillTx/>
              <a:latin typeface="ShellMedium"/>
              <a:ea typeface="+mn-ea"/>
              <a:cs typeface="+mn-cs"/>
            </a:endParaRPr>
          </a:p>
          <a:p>
            <a:pPr marL="201613" marR="0" lvl="0" indent="-201613" algn="l" defTabSz="357708" rtl="0" eaLnBrk="1" fontAlgn="auto" latinLnBrk="0" hangingPunct="1">
              <a:lnSpc>
                <a:spcPct val="140000"/>
              </a:lnSpc>
              <a:spcBef>
                <a:spcPts val="0"/>
              </a:spcBef>
              <a:spcAft>
                <a:spcPts val="0"/>
              </a:spcAft>
              <a:buClr>
                <a:srgbClr val="DD1D21"/>
              </a:buClr>
              <a:buSzPct val="85000"/>
              <a:buFont typeface="Wingdings" panose="05000000000000000000" pitchFamily="2" charset="2"/>
              <a:buChar char=""/>
              <a:tabLst/>
              <a:defRPr/>
            </a:pPr>
            <a:r>
              <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rPr>
              <a:t>Line demolition scope </a:t>
            </a:r>
          </a:p>
        </p:txBody>
      </p:sp>
      <p:sp>
        <p:nvSpPr>
          <p:cNvPr id="65" name="TextBox 64">
            <a:extLst>
              <a:ext uri="{FF2B5EF4-FFF2-40B4-BE49-F238E27FC236}">
                <a16:creationId xmlns:a16="http://schemas.microsoft.com/office/drawing/2014/main" id="{2FE3620A-FA30-4870-8490-0AECC9FEE2BF}"/>
              </a:ext>
            </a:extLst>
          </p:cNvPr>
          <p:cNvSpPr txBox="1"/>
          <p:nvPr/>
        </p:nvSpPr>
        <p:spPr bwMode="auto">
          <a:xfrm>
            <a:off x="8841409" y="2373014"/>
            <a:ext cx="3557793" cy="585417"/>
          </a:xfrm>
          <a:prstGeom prst="rect">
            <a:avLst/>
          </a:prstGeom>
          <a:noFill/>
          <a:ln w="9525" algn="ctr">
            <a:noFill/>
            <a:miter lim="800000"/>
            <a:headEnd/>
            <a:tailEnd/>
          </a:ln>
        </p:spPr>
        <p:txBody>
          <a:bodyPr wrap="square">
            <a:spAutoFit/>
          </a:bodyPr>
          <a:lstStyle/>
          <a:p>
            <a:pPr marR="0" lvl="0" algn="l" defTabSz="357708" rtl="0" eaLnBrk="1" fontAlgn="auto" latinLnBrk="0" hangingPunct="1">
              <a:lnSpc>
                <a:spcPct val="140000"/>
              </a:lnSpc>
              <a:spcBef>
                <a:spcPts val="0"/>
              </a:spcBef>
              <a:spcAft>
                <a:spcPts val="0"/>
              </a:spcAft>
              <a:buClr>
                <a:srgbClr val="DD1D21"/>
              </a:buClr>
              <a:buSzPct val="85000"/>
              <a:tabLst/>
              <a:defRPr/>
            </a:pPr>
            <a:endPar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endParaRPr>
          </a:p>
          <a:p>
            <a:pPr marL="201613" marR="0" lvl="0" indent="-201613" algn="l" defTabSz="357708" rtl="0" eaLnBrk="1" fontAlgn="auto" latinLnBrk="0" hangingPunct="1">
              <a:lnSpc>
                <a:spcPct val="140000"/>
              </a:lnSpc>
              <a:spcBef>
                <a:spcPts val="0"/>
              </a:spcBef>
              <a:spcAft>
                <a:spcPts val="0"/>
              </a:spcAft>
              <a:buClr>
                <a:srgbClr val="DD1D21"/>
              </a:buClr>
              <a:buSzPct val="85000"/>
              <a:buFont typeface="Wingdings" panose="05000000000000000000" pitchFamily="2" charset="2"/>
              <a:buChar char=""/>
              <a:tabLst/>
              <a:defRPr/>
            </a:pPr>
            <a:r>
              <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rPr>
              <a:t>4m long line size reduction to 16”</a:t>
            </a:r>
          </a:p>
        </p:txBody>
      </p:sp>
      <p:sp>
        <p:nvSpPr>
          <p:cNvPr id="21" name="Freeform: Shape 20">
            <a:extLst>
              <a:ext uri="{FF2B5EF4-FFF2-40B4-BE49-F238E27FC236}">
                <a16:creationId xmlns:a16="http://schemas.microsoft.com/office/drawing/2014/main" id="{9E908015-F493-4700-9C00-0433C29651CA}"/>
              </a:ext>
            </a:extLst>
          </p:cNvPr>
          <p:cNvSpPr/>
          <p:nvPr/>
        </p:nvSpPr>
        <p:spPr>
          <a:xfrm>
            <a:off x="9607095" y="3542609"/>
            <a:ext cx="243517" cy="237622"/>
          </a:xfrm>
          <a:custGeom>
            <a:avLst/>
            <a:gdLst>
              <a:gd name="connsiteX0" fmla="*/ 67734 w 243517"/>
              <a:gd name="connsiteY0" fmla="*/ 33867 h 237622"/>
              <a:gd name="connsiteX1" fmla="*/ 93134 w 243517"/>
              <a:gd name="connsiteY1" fmla="*/ 29634 h 237622"/>
              <a:gd name="connsiteX2" fmla="*/ 143934 w 243517"/>
              <a:gd name="connsiteY2" fmla="*/ 0 h 237622"/>
              <a:gd name="connsiteX3" fmla="*/ 131234 w 243517"/>
              <a:gd name="connsiteY3" fmla="*/ 46567 h 237622"/>
              <a:gd name="connsiteX4" fmla="*/ 127000 w 243517"/>
              <a:gd name="connsiteY4" fmla="*/ 71967 h 237622"/>
              <a:gd name="connsiteX5" fmla="*/ 160867 w 243517"/>
              <a:gd name="connsiteY5" fmla="*/ 67734 h 237622"/>
              <a:gd name="connsiteX6" fmla="*/ 241300 w 243517"/>
              <a:gd name="connsiteY6" fmla="*/ 71967 h 237622"/>
              <a:gd name="connsiteX7" fmla="*/ 211667 w 243517"/>
              <a:gd name="connsiteY7" fmla="*/ 88900 h 237622"/>
              <a:gd name="connsiteX8" fmla="*/ 190500 w 243517"/>
              <a:gd name="connsiteY8" fmla="*/ 93134 h 237622"/>
              <a:gd name="connsiteX9" fmla="*/ 177800 w 243517"/>
              <a:gd name="connsiteY9" fmla="*/ 97367 h 237622"/>
              <a:gd name="connsiteX10" fmla="*/ 165100 w 243517"/>
              <a:gd name="connsiteY10" fmla="*/ 114300 h 237622"/>
              <a:gd name="connsiteX11" fmla="*/ 182034 w 243517"/>
              <a:gd name="connsiteY11" fmla="*/ 131234 h 237622"/>
              <a:gd name="connsiteX12" fmla="*/ 211667 w 243517"/>
              <a:gd name="connsiteY12" fmla="*/ 160867 h 237622"/>
              <a:gd name="connsiteX13" fmla="*/ 165100 w 243517"/>
              <a:gd name="connsiteY13" fmla="*/ 169334 h 237622"/>
              <a:gd name="connsiteX14" fmla="*/ 118534 w 243517"/>
              <a:gd name="connsiteY14" fmla="*/ 139700 h 237622"/>
              <a:gd name="connsiteX15" fmla="*/ 105834 w 243517"/>
              <a:gd name="connsiteY15" fmla="*/ 135467 h 237622"/>
              <a:gd name="connsiteX16" fmla="*/ 114300 w 243517"/>
              <a:gd name="connsiteY16" fmla="*/ 177800 h 237622"/>
              <a:gd name="connsiteX17" fmla="*/ 122767 w 243517"/>
              <a:gd name="connsiteY17" fmla="*/ 203200 h 237622"/>
              <a:gd name="connsiteX18" fmla="*/ 114300 w 243517"/>
              <a:gd name="connsiteY18" fmla="*/ 220134 h 237622"/>
              <a:gd name="connsiteX19" fmla="*/ 71967 w 243517"/>
              <a:gd name="connsiteY19" fmla="*/ 203200 h 237622"/>
              <a:gd name="connsiteX20" fmla="*/ 59267 w 243517"/>
              <a:gd name="connsiteY20" fmla="*/ 186267 h 237622"/>
              <a:gd name="connsiteX21" fmla="*/ 50800 w 243517"/>
              <a:gd name="connsiteY21" fmla="*/ 173567 h 237622"/>
              <a:gd name="connsiteX22" fmla="*/ 67734 w 243517"/>
              <a:gd name="connsiteY22" fmla="*/ 211667 h 237622"/>
              <a:gd name="connsiteX23" fmla="*/ 71967 w 243517"/>
              <a:gd name="connsiteY23" fmla="*/ 232834 h 237622"/>
              <a:gd name="connsiteX24" fmla="*/ 50800 w 243517"/>
              <a:gd name="connsiteY24" fmla="*/ 237067 h 237622"/>
              <a:gd name="connsiteX25" fmla="*/ 12700 w 243517"/>
              <a:gd name="connsiteY25" fmla="*/ 220134 h 237622"/>
              <a:gd name="connsiteX26" fmla="*/ 0 w 243517"/>
              <a:gd name="connsiteY26" fmla="*/ 207434 h 2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3517" h="237622">
                <a:moveTo>
                  <a:pt x="67734" y="33867"/>
                </a:moveTo>
                <a:cubicBezTo>
                  <a:pt x="76201" y="32456"/>
                  <a:pt x="85051" y="32521"/>
                  <a:pt x="93134" y="29634"/>
                </a:cubicBezTo>
                <a:cubicBezTo>
                  <a:pt x="118698" y="20504"/>
                  <a:pt x="125072" y="14146"/>
                  <a:pt x="143934" y="0"/>
                </a:cubicBezTo>
                <a:cubicBezTo>
                  <a:pt x="141782" y="7533"/>
                  <a:pt x="133477" y="35352"/>
                  <a:pt x="131234" y="46567"/>
                </a:cubicBezTo>
                <a:cubicBezTo>
                  <a:pt x="129551" y="54984"/>
                  <a:pt x="120015" y="66978"/>
                  <a:pt x="127000" y="71967"/>
                </a:cubicBezTo>
                <a:cubicBezTo>
                  <a:pt x="136258" y="78580"/>
                  <a:pt x="149578" y="69145"/>
                  <a:pt x="160867" y="67734"/>
                </a:cubicBezTo>
                <a:cubicBezTo>
                  <a:pt x="187678" y="69145"/>
                  <a:pt x="216517" y="61641"/>
                  <a:pt x="241300" y="71967"/>
                </a:cubicBezTo>
                <a:cubicBezTo>
                  <a:pt x="251802" y="76342"/>
                  <a:pt x="222168" y="84524"/>
                  <a:pt x="211667" y="88900"/>
                </a:cubicBezTo>
                <a:cubicBezTo>
                  <a:pt x="205025" y="91668"/>
                  <a:pt x="197481" y="91389"/>
                  <a:pt x="190500" y="93134"/>
                </a:cubicBezTo>
                <a:cubicBezTo>
                  <a:pt x="186171" y="94216"/>
                  <a:pt x="182033" y="95956"/>
                  <a:pt x="177800" y="97367"/>
                </a:cubicBezTo>
                <a:cubicBezTo>
                  <a:pt x="173567" y="103011"/>
                  <a:pt x="164225" y="107299"/>
                  <a:pt x="165100" y="114300"/>
                </a:cubicBezTo>
                <a:cubicBezTo>
                  <a:pt x="166090" y="122221"/>
                  <a:pt x="176026" y="125977"/>
                  <a:pt x="182034" y="131234"/>
                </a:cubicBezTo>
                <a:cubicBezTo>
                  <a:pt x="210769" y="156378"/>
                  <a:pt x="188576" y="130079"/>
                  <a:pt x="211667" y="160867"/>
                </a:cubicBezTo>
                <a:cubicBezTo>
                  <a:pt x="196145" y="163689"/>
                  <a:pt x="180780" y="171076"/>
                  <a:pt x="165100" y="169334"/>
                </a:cubicBezTo>
                <a:cubicBezTo>
                  <a:pt x="148815" y="167525"/>
                  <a:pt x="132491" y="147675"/>
                  <a:pt x="118534" y="139700"/>
                </a:cubicBezTo>
                <a:cubicBezTo>
                  <a:pt x="114660" y="137486"/>
                  <a:pt x="110067" y="136878"/>
                  <a:pt x="105834" y="135467"/>
                </a:cubicBezTo>
                <a:cubicBezTo>
                  <a:pt x="108694" y="152628"/>
                  <a:pt x="109564" y="162015"/>
                  <a:pt x="114300" y="177800"/>
                </a:cubicBezTo>
                <a:cubicBezTo>
                  <a:pt x="116865" y="186348"/>
                  <a:pt x="122767" y="203200"/>
                  <a:pt x="122767" y="203200"/>
                </a:cubicBezTo>
                <a:cubicBezTo>
                  <a:pt x="119945" y="208845"/>
                  <a:pt x="120101" y="217648"/>
                  <a:pt x="114300" y="220134"/>
                </a:cubicBezTo>
                <a:cubicBezTo>
                  <a:pt x="102932" y="225006"/>
                  <a:pt x="78872" y="207343"/>
                  <a:pt x="71967" y="203200"/>
                </a:cubicBezTo>
                <a:cubicBezTo>
                  <a:pt x="67734" y="197556"/>
                  <a:pt x="63368" y="192008"/>
                  <a:pt x="59267" y="186267"/>
                </a:cubicBezTo>
                <a:cubicBezTo>
                  <a:pt x="56310" y="182127"/>
                  <a:pt x="50800" y="168479"/>
                  <a:pt x="50800" y="173567"/>
                </a:cubicBezTo>
                <a:cubicBezTo>
                  <a:pt x="50800" y="178973"/>
                  <a:pt x="64846" y="205891"/>
                  <a:pt x="67734" y="211667"/>
                </a:cubicBezTo>
                <a:cubicBezTo>
                  <a:pt x="69145" y="218723"/>
                  <a:pt x="75958" y="226847"/>
                  <a:pt x="71967" y="232834"/>
                </a:cubicBezTo>
                <a:cubicBezTo>
                  <a:pt x="67976" y="238821"/>
                  <a:pt x="57960" y="237783"/>
                  <a:pt x="50800" y="237067"/>
                </a:cubicBezTo>
                <a:cubicBezTo>
                  <a:pt x="44048" y="236392"/>
                  <a:pt x="19594" y="223581"/>
                  <a:pt x="12700" y="220134"/>
                </a:cubicBezTo>
                <a:cubicBezTo>
                  <a:pt x="3451" y="206260"/>
                  <a:pt x="9322" y="207434"/>
                  <a:pt x="0" y="20743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Freeform: Shape 21">
            <a:extLst>
              <a:ext uri="{FF2B5EF4-FFF2-40B4-BE49-F238E27FC236}">
                <a16:creationId xmlns:a16="http://schemas.microsoft.com/office/drawing/2014/main" id="{CBD1F391-A7F0-46C2-9685-C99908D2B8B1}"/>
              </a:ext>
            </a:extLst>
          </p:cNvPr>
          <p:cNvSpPr/>
          <p:nvPr/>
        </p:nvSpPr>
        <p:spPr>
          <a:xfrm>
            <a:off x="10338449" y="3913012"/>
            <a:ext cx="445513" cy="241314"/>
          </a:xfrm>
          <a:custGeom>
            <a:avLst/>
            <a:gdLst>
              <a:gd name="connsiteX0" fmla="*/ 26413 w 445513"/>
              <a:gd name="connsiteY0" fmla="*/ 241314 h 241314"/>
              <a:gd name="connsiteX1" fmla="*/ 1013 w 445513"/>
              <a:gd name="connsiteY1" fmla="*/ 209564 h 241314"/>
              <a:gd name="connsiteX2" fmla="*/ 121663 w 445513"/>
              <a:gd name="connsiteY2" fmla="*/ 165114 h 241314"/>
              <a:gd name="connsiteX3" fmla="*/ 140713 w 445513"/>
              <a:gd name="connsiteY3" fmla="*/ 127014 h 241314"/>
              <a:gd name="connsiteX4" fmla="*/ 191513 w 445513"/>
              <a:gd name="connsiteY4" fmla="*/ 107964 h 241314"/>
              <a:gd name="connsiteX5" fmla="*/ 210563 w 445513"/>
              <a:gd name="connsiteY5" fmla="*/ 95264 h 241314"/>
              <a:gd name="connsiteX6" fmla="*/ 267713 w 445513"/>
              <a:gd name="connsiteY6" fmla="*/ 101614 h 241314"/>
              <a:gd name="connsiteX7" fmla="*/ 299463 w 445513"/>
              <a:gd name="connsiteY7" fmla="*/ 101614 h 241314"/>
              <a:gd name="connsiteX8" fmla="*/ 293113 w 445513"/>
              <a:gd name="connsiteY8" fmla="*/ 69864 h 241314"/>
              <a:gd name="connsiteX9" fmla="*/ 394713 w 445513"/>
              <a:gd name="connsiteY9" fmla="*/ 25414 h 241314"/>
              <a:gd name="connsiteX10" fmla="*/ 426463 w 445513"/>
              <a:gd name="connsiteY10" fmla="*/ 25414 h 241314"/>
              <a:gd name="connsiteX11" fmla="*/ 445513 w 445513"/>
              <a:gd name="connsiteY11" fmla="*/ 25414 h 24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5513" h="241314">
                <a:moveTo>
                  <a:pt x="26413" y="241314"/>
                </a:moveTo>
                <a:cubicBezTo>
                  <a:pt x="17946" y="230731"/>
                  <a:pt x="3437" y="222899"/>
                  <a:pt x="1013" y="209564"/>
                </a:cubicBezTo>
                <a:cubicBezTo>
                  <a:pt x="-11738" y="139436"/>
                  <a:pt x="99569" y="166414"/>
                  <a:pt x="121663" y="165114"/>
                </a:cubicBezTo>
                <a:cubicBezTo>
                  <a:pt x="128013" y="152414"/>
                  <a:pt x="129724" y="136005"/>
                  <a:pt x="140713" y="127014"/>
                </a:cubicBezTo>
                <a:cubicBezTo>
                  <a:pt x="154710" y="115562"/>
                  <a:pt x="175049" y="115448"/>
                  <a:pt x="191513" y="107964"/>
                </a:cubicBezTo>
                <a:cubicBezTo>
                  <a:pt x="198461" y="104806"/>
                  <a:pt x="204213" y="99497"/>
                  <a:pt x="210563" y="95264"/>
                </a:cubicBezTo>
                <a:cubicBezTo>
                  <a:pt x="229613" y="97381"/>
                  <a:pt x="249823" y="94733"/>
                  <a:pt x="267713" y="101614"/>
                </a:cubicBezTo>
                <a:cubicBezTo>
                  <a:pt x="303715" y="115461"/>
                  <a:pt x="286979" y="151549"/>
                  <a:pt x="299463" y="101614"/>
                </a:cubicBezTo>
                <a:cubicBezTo>
                  <a:pt x="297346" y="91031"/>
                  <a:pt x="293113" y="80657"/>
                  <a:pt x="293113" y="69864"/>
                </a:cubicBezTo>
                <a:cubicBezTo>
                  <a:pt x="293113" y="1149"/>
                  <a:pt x="315239" y="30712"/>
                  <a:pt x="394713" y="25414"/>
                </a:cubicBezTo>
                <a:cubicBezTo>
                  <a:pt x="406124" y="-20231"/>
                  <a:pt x="391932" y="5682"/>
                  <a:pt x="426463" y="25414"/>
                </a:cubicBezTo>
                <a:cubicBezTo>
                  <a:pt x="431976" y="28564"/>
                  <a:pt x="439163" y="25414"/>
                  <a:pt x="445513" y="254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75" name="Straight Arrow Connector 74">
            <a:extLst>
              <a:ext uri="{FF2B5EF4-FFF2-40B4-BE49-F238E27FC236}">
                <a16:creationId xmlns:a16="http://schemas.microsoft.com/office/drawing/2014/main" id="{8B5D2E19-A1D0-418A-9C14-0868CC0835D8}"/>
              </a:ext>
            </a:extLst>
          </p:cNvPr>
          <p:cNvCxnSpPr>
            <a:cxnSpLocks/>
          </p:cNvCxnSpPr>
          <p:nvPr/>
        </p:nvCxnSpPr>
        <p:spPr>
          <a:xfrm flipH="1">
            <a:off x="9891126" y="3282518"/>
            <a:ext cx="415936" cy="3258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9916E06C-C885-42D5-BE9B-7C7FCA0D7E14}"/>
              </a:ext>
            </a:extLst>
          </p:cNvPr>
          <p:cNvCxnSpPr>
            <a:cxnSpLocks/>
          </p:cNvCxnSpPr>
          <p:nvPr/>
        </p:nvCxnSpPr>
        <p:spPr>
          <a:xfrm>
            <a:off x="10423810" y="3282518"/>
            <a:ext cx="35652" cy="7344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65F1F687-A9E8-4B4E-ADB1-650CCDF7A6CD}"/>
              </a:ext>
            </a:extLst>
          </p:cNvPr>
          <p:cNvCxnSpPr>
            <a:cxnSpLocks/>
          </p:cNvCxnSpPr>
          <p:nvPr/>
        </p:nvCxnSpPr>
        <p:spPr>
          <a:xfrm flipH="1">
            <a:off x="9262626" y="2929496"/>
            <a:ext cx="234536" cy="17685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4EF44760-7786-48A4-898F-B761D5208FBB}"/>
              </a:ext>
            </a:extLst>
          </p:cNvPr>
          <p:cNvSpPr txBox="1"/>
          <p:nvPr/>
        </p:nvSpPr>
        <p:spPr bwMode="auto">
          <a:xfrm>
            <a:off x="3190924" y="5311072"/>
            <a:ext cx="2171235" cy="493084"/>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RO + Valve on SCW outlet lines</a:t>
            </a:r>
          </a:p>
          <a:p>
            <a:pPr defTabSz="357708">
              <a:lnSpc>
                <a:spcPct val="140000"/>
              </a:lnSpc>
              <a:buClr>
                <a:schemeClr val="accent2"/>
              </a:buClr>
              <a:buSzPct val="85000"/>
            </a:pPr>
            <a:endParaRPr lang="en-GB" sz="1200" b="1" dirty="0"/>
          </a:p>
        </p:txBody>
      </p:sp>
      <p:sp>
        <p:nvSpPr>
          <p:cNvPr id="105" name="Rectangle 104">
            <a:extLst>
              <a:ext uri="{FF2B5EF4-FFF2-40B4-BE49-F238E27FC236}">
                <a16:creationId xmlns:a16="http://schemas.microsoft.com/office/drawing/2014/main" id="{5A06E643-3C9F-4DF5-9BF7-FE2DB9378854}"/>
              </a:ext>
            </a:extLst>
          </p:cNvPr>
          <p:cNvSpPr/>
          <p:nvPr/>
        </p:nvSpPr>
        <p:spPr>
          <a:xfrm>
            <a:off x="7466223" y="5319443"/>
            <a:ext cx="1247457"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E7405 </a:t>
            </a:r>
            <a:r>
              <a:rPr kumimoji="0" lang="en-GB" altLang="en-US" sz="1100" b="1" i="0" u="none" strike="noStrike" kern="1200" cap="none" spc="0" normalizeH="0" baseline="0" noProof="0" dirty="0">
                <a:ln>
                  <a:noFill/>
                </a:ln>
                <a:solidFill>
                  <a:srgbClr val="008443"/>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-17m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E7407ABC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E7408 -18m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E7406-15m</a:t>
            </a:r>
          </a:p>
        </p:txBody>
      </p:sp>
      <p:cxnSp>
        <p:nvCxnSpPr>
          <p:cNvPr id="106" name="Straight Arrow Connector 105">
            <a:extLst>
              <a:ext uri="{FF2B5EF4-FFF2-40B4-BE49-F238E27FC236}">
                <a16:creationId xmlns:a16="http://schemas.microsoft.com/office/drawing/2014/main" id="{01AC7616-8779-44BC-AE98-249F2E098BDB}"/>
              </a:ext>
            </a:extLst>
          </p:cNvPr>
          <p:cNvCxnSpPr>
            <a:cxnSpLocks/>
          </p:cNvCxnSpPr>
          <p:nvPr/>
        </p:nvCxnSpPr>
        <p:spPr>
          <a:xfrm flipH="1" flipV="1">
            <a:off x="5704489" y="5517385"/>
            <a:ext cx="1334059" cy="3923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9AFE020A-339B-48C6-A67D-F1776B2245A6}"/>
              </a:ext>
            </a:extLst>
          </p:cNvPr>
          <p:cNvSpPr txBox="1"/>
          <p:nvPr/>
        </p:nvSpPr>
        <p:spPr bwMode="auto">
          <a:xfrm>
            <a:off x="599028" y="4619084"/>
            <a:ext cx="2178802"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00"/>
                </a:highlight>
              </a:rPr>
              <a:t>Header Dead end flushing </a:t>
            </a:r>
          </a:p>
          <a:p>
            <a:pPr defTabSz="357708">
              <a:lnSpc>
                <a:spcPct val="140000"/>
              </a:lnSpc>
              <a:buClr>
                <a:schemeClr val="accent2"/>
              </a:buClr>
              <a:buSzPct val="85000"/>
            </a:pPr>
            <a:endParaRPr lang="en-GB" sz="1200" b="1" dirty="0"/>
          </a:p>
        </p:txBody>
      </p:sp>
      <p:cxnSp>
        <p:nvCxnSpPr>
          <p:cNvPr id="108" name="Straight Arrow Connector 107">
            <a:extLst>
              <a:ext uri="{FF2B5EF4-FFF2-40B4-BE49-F238E27FC236}">
                <a16:creationId xmlns:a16="http://schemas.microsoft.com/office/drawing/2014/main" id="{0796E41B-1DA2-47F2-9B78-DB381AF1463E}"/>
              </a:ext>
            </a:extLst>
          </p:cNvPr>
          <p:cNvCxnSpPr>
            <a:cxnSpLocks/>
          </p:cNvCxnSpPr>
          <p:nvPr/>
        </p:nvCxnSpPr>
        <p:spPr>
          <a:xfrm flipH="1">
            <a:off x="2416430" y="3310344"/>
            <a:ext cx="1008682" cy="12863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6B33E061-74E9-4D25-915F-8E14DA34F1B5}"/>
              </a:ext>
            </a:extLst>
          </p:cNvPr>
          <p:cNvSpPr txBox="1"/>
          <p:nvPr/>
        </p:nvSpPr>
        <p:spPr bwMode="auto">
          <a:xfrm>
            <a:off x="0" y="6098768"/>
            <a:ext cx="8943773" cy="747192"/>
          </a:xfrm>
          <a:prstGeom prst="rect">
            <a:avLst/>
          </a:prstGeom>
          <a:solidFill>
            <a:srgbClr val="D0ECF1"/>
          </a:solid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Hydraulic model assessment and Revised scope is based on removal of existing RO at supply of E7519 AB and CD </a:t>
            </a:r>
          </a:p>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Also as confirmed with Ops there is no RO on SCW supply for E7524AB on boosted network </a:t>
            </a:r>
          </a:p>
          <a:p>
            <a:pPr defTabSz="357708">
              <a:lnSpc>
                <a:spcPct val="140000"/>
              </a:lnSpc>
              <a:buClr>
                <a:schemeClr val="accent2"/>
              </a:buClr>
              <a:buSzPct val="85000"/>
            </a:pPr>
            <a:endParaRPr lang="en-GB" sz="1200" b="1" dirty="0"/>
          </a:p>
        </p:txBody>
      </p:sp>
      <p:sp>
        <p:nvSpPr>
          <p:cNvPr id="59" name="TextBox 58">
            <a:extLst>
              <a:ext uri="{FF2B5EF4-FFF2-40B4-BE49-F238E27FC236}">
                <a16:creationId xmlns:a16="http://schemas.microsoft.com/office/drawing/2014/main" id="{72AF1357-D0D1-42A8-A012-7A80CFB70706}"/>
              </a:ext>
            </a:extLst>
          </p:cNvPr>
          <p:cNvSpPr txBox="1"/>
          <p:nvPr/>
        </p:nvSpPr>
        <p:spPr bwMode="auto">
          <a:xfrm>
            <a:off x="2494865" y="5635412"/>
            <a:ext cx="2282997"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Network Monitoring (PT, TT</a:t>
            </a:r>
            <a:r>
              <a:rPr lang="en-GB" sz="1200" b="1" dirty="0"/>
              <a:t>)</a:t>
            </a:r>
          </a:p>
          <a:p>
            <a:pPr defTabSz="357708">
              <a:lnSpc>
                <a:spcPct val="140000"/>
              </a:lnSpc>
              <a:buClr>
                <a:schemeClr val="accent2"/>
              </a:buClr>
              <a:buSzPct val="85000"/>
            </a:pPr>
            <a:endParaRPr lang="en-GB" sz="1200" b="1" dirty="0"/>
          </a:p>
        </p:txBody>
      </p:sp>
      <p:sp>
        <p:nvSpPr>
          <p:cNvPr id="4" name="Rectangle 3">
            <a:extLst>
              <a:ext uri="{FF2B5EF4-FFF2-40B4-BE49-F238E27FC236}">
                <a16:creationId xmlns:a16="http://schemas.microsoft.com/office/drawing/2014/main" id="{CFCE9BF6-076E-4B25-ADC0-6DF63E12AFAA}"/>
              </a:ext>
            </a:extLst>
          </p:cNvPr>
          <p:cNvSpPr/>
          <p:nvPr/>
        </p:nvSpPr>
        <p:spPr>
          <a:xfrm>
            <a:off x="479399" y="786673"/>
            <a:ext cx="358801" cy="261077"/>
          </a:xfrm>
          <a:prstGeom prst="rect">
            <a:avLst/>
          </a:prstGeom>
          <a:solidFill>
            <a:srgbClr val="3EF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sp>
        <p:nvSpPr>
          <p:cNvPr id="62" name="TextBox 61">
            <a:extLst>
              <a:ext uri="{FF2B5EF4-FFF2-40B4-BE49-F238E27FC236}">
                <a16:creationId xmlns:a16="http://schemas.microsoft.com/office/drawing/2014/main" id="{AC2BBE51-FF01-4219-88AA-7945B939D424}"/>
              </a:ext>
            </a:extLst>
          </p:cNvPr>
          <p:cNvSpPr txBox="1"/>
          <p:nvPr/>
        </p:nvSpPr>
        <p:spPr bwMode="auto">
          <a:xfrm>
            <a:off x="994934" y="769414"/>
            <a:ext cx="3558015"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Phase 1 scope – CD4 TA 2023 scope</a:t>
            </a:r>
          </a:p>
          <a:p>
            <a:pPr defTabSz="357708">
              <a:lnSpc>
                <a:spcPct val="140000"/>
              </a:lnSpc>
              <a:buClr>
                <a:schemeClr val="accent2"/>
              </a:buClr>
              <a:buSzPct val="85000"/>
            </a:pPr>
            <a:endParaRPr lang="en-GB" sz="1200" b="1" dirty="0"/>
          </a:p>
        </p:txBody>
      </p:sp>
      <p:sp>
        <p:nvSpPr>
          <p:cNvPr id="63" name="Rectangle 62">
            <a:extLst>
              <a:ext uri="{FF2B5EF4-FFF2-40B4-BE49-F238E27FC236}">
                <a16:creationId xmlns:a16="http://schemas.microsoft.com/office/drawing/2014/main" id="{832B5B16-B83A-4F34-A863-1A0351F205C5}"/>
              </a:ext>
            </a:extLst>
          </p:cNvPr>
          <p:cNvSpPr/>
          <p:nvPr/>
        </p:nvSpPr>
        <p:spPr>
          <a:xfrm>
            <a:off x="484400" y="1174206"/>
            <a:ext cx="358801" cy="261077"/>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sp>
        <p:nvSpPr>
          <p:cNvPr id="77" name="TextBox 76">
            <a:extLst>
              <a:ext uri="{FF2B5EF4-FFF2-40B4-BE49-F238E27FC236}">
                <a16:creationId xmlns:a16="http://schemas.microsoft.com/office/drawing/2014/main" id="{A2E80EA6-7B14-4617-9563-9D087871DD12}"/>
              </a:ext>
            </a:extLst>
          </p:cNvPr>
          <p:cNvSpPr txBox="1"/>
          <p:nvPr/>
        </p:nvSpPr>
        <p:spPr bwMode="auto">
          <a:xfrm>
            <a:off x="1007078" y="1210656"/>
            <a:ext cx="2418033"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Phase 2 scope – Post TA scope</a:t>
            </a:r>
          </a:p>
          <a:p>
            <a:pPr defTabSz="357708">
              <a:lnSpc>
                <a:spcPct val="140000"/>
              </a:lnSpc>
              <a:buClr>
                <a:schemeClr val="accent2"/>
              </a:buClr>
              <a:buSzPct val="85000"/>
            </a:pPr>
            <a:endParaRPr lang="en-GB" sz="1200" b="1" dirty="0"/>
          </a:p>
        </p:txBody>
      </p:sp>
    </p:spTree>
    <p:extLst>
      <p:ext uri="{BB962C8B-B14F-4D97-AF65-F5344CB8AC3E}">
        <p14:creationId xmlns:p14="http://schemas.microsoft.com/office/powerpoint/2010/main" val="220149785"/>
      </p:ext>
    </p:extLst>
  </p:cSld>
  <p:clrMapOvr>
    <a:masterClrMapping/>
  </p:clrMapOvr>
  <p:transition/>
</p:sld>
</file>

<file path=ppt/theme/theme1.xml><?xml version="1.0" encoding="utf-8"?>
<a:theme xmlns:a="http://schemas.openxmlformats.org/drawingml/2006/main" name="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Font Theme">
      <a:majorFont>
        <a:latin typeface="ShellBold"/>
        <a:ea typeface=""/>
        <a:cs typeface=""/>
      </a:majorFont>
      <a:minorFont>
        <a:latin typeface="Shell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Presentation7" id="{A577C3FC-7DA7-44F0-8843-0B5311EECD75}" vid="{3B91A5E7-A388-4B9B-B932-6F4DF375A323}"/>
    </a:ext>
  </a:extLst>
</a:theme>
</file>

<file path=ppt/theme/theme2.xml><?xml version="1.0" encoding="utf-8"?>
<a:theme xmlns:a="http://schemas.openxmlformats.org/drawingml/2006/main" name="1_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Font Theme">
      <a:majorFont>
        <a:latin typeface="ShellBold"/>
        <a:ea typeface=""/>
        <a:cs typeface=""/>
      </a:majorFont>
      <a:minorFont>
        <a:latin typeface="Shell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Presentation13" id="{F0C7254C-83C6-4616-808E-20AA78A8FF92}" vid="{170A755E-C7A8-4E17-A307-EACF119BEE43}"/>
    </a:ext>
  </a:extLst>
</a:theme>
</file>

<file path=ppt/theme/theme3.xml><?xml version="1.0" encoding="utf-8"?>
<a:theme xmlns:a="http://schemas.openxmlformats.org/drawingml/2006/main" name="3_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Theme Fonts">
      <a:majorFont>
        <a:latin typeface="Futura Bold"/>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Onscreen;2057;Pos1;Date1;Widescreen Shell template - 16x9.potx" id="{BD7C1BEB-4B1D-4739-A4E1-3EC07B637F12}" vid="{6AF1DD0B-9F67-4482-A7BC-CF63924A528D}"/>
    </a:ext>
  </a:extLst>
</a:theme>
</file>

<file path=ppt/theme/theme4.xml><?xml version="1.0" encoding="utf-8"?>
<a:theme xmlns:a="http://schemas.openxmlformats.org/drawingml/2006/main" name="Default Theme">
  <a:themeElements>
    <a:clrScheme name="Default Design 1">
      <a:dk1>
        <a:srgbClr val="595959"/>
      </a:dk1>
      <a:lt1>
        <a:srgbClr val="FFFFFF"/>
      </a:lt1>
      <a:dk2>
        <a:srgbClr val="D42E12"/>
      </a:dk2>
      <a:lt2>
        <a:srgbClr val="F7D117"/>
      </a:lt2>
      <a:accent1>
        <a:srgbClr val="611759"/>
      </a:accent1>
      <a:accent2>
        <a:srgbClr val="00824A"/>
      </a:accent2>
      <a:accent3>
        <a:srgbClr val="FFFFFF"/>
      </a:accent3>
      <a:accent4>
        <a:srgbClr val="4B4B4B"/>
      </a:accent4>
      <a:accent5>
        <a:srgbClr val="B7ABB5"/>
      </a:accent5>
      <a:accent6>
        <a:srgbClr val="007542"/>
      </a:accent6>
      <a:hlink>
        <a:srgbClr val="DE8703"/>
      </a:hlink>
      <a:folHlink>
        <a:srgbClr val="003882"/>
      </a:folHlink>
    </a:clrScheme>
    <a:fontScheme name="Default Design">
      <a:majorFont>
        <a:latin typeface="Futura Medium"/>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595959"/>
        </a:dk1>
        <a:lt1>
          <a:srgbClr val="FFFFFF"/>
        </a:lt1>
        <a:dk2>
          <a:srgbClr val="D42E12"/>
        </a:dk2>
        <a:lt2>
          <a:srgbClr val="F7D117"/>
        </a:lt2>
        <a:accent1>
          <a:srgbClr val="611759"/>
        </a:accent1>
        <a:accent2>
          <a:srgbClr val="00824A"/>
        </a:accent2>
        <a:accent3>
          <a:srgbClr val="FFFFFF"/>
        </a:accent3>
        <a:accent4>
          <a:srgbClr val="4B4B4B"/>
        </a:accent4>
        <a:accent5>
          <a:srgbClr val="B7ABB5"/>
        </a:accent5>
        <a:accent6>
          <a:srgbClr val="007542"/>
        </a:accent6>
        <a:hlink>
          <a:srgbClr val="DE8703"/>
        </a:hlink>
        <a:folHlink>
          <a:srgbClr val="00388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5F12083294A4BAB2F4BCB6337366B" ma:contentTypeVersion="16" ma:contentTypeDescription="Create a new document." ma:contentTypeScope="" ma:versionID="c29c271078434e32743d6c172d84af59">
  <xsd:schema xmlns:xsd="http://www.w3.org/2001/XMLSchema" xmlns:xs="http://www.w3.org/2001/XMLSchema" xmlns:p="http://schemas.microsoft.com/office/2006/metadata/properties" xmlns:ns1="http://schemas.microsoft.com/sharepoint/v3" xmlns:ns2="19787938-2765-46b7-a330-5d134cdce715" xmlns:ns3="http://schemas.microsoft.com/sharepoint/v4" xmlns:ns4="897a0364-b39f-45a0-9039-2f08dee24fac" targetNamespace="http://schemas.microsoft.com/office/2006/metadata/properties" ma:root="true" ma:fieldsID="0830d5fd871ed7f111698f7e0116fa03" ns1:_="" ns2:_="" ns3:_="" ns4:_="">
    <xsd:import namespace="http://schemas.microsoft.com/sharepoint/v3"/>
    <xsd:import namespace="19787938-2765-46b7-a330-5d134cdce715"/>
    <xsd:import namespace="http://schemas.microsoft.com/sharepoint/v4"/>
    <xsd:import namespace="897a0364-b39f-45a0-9039-2f08dee24fa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IconOverlay" minOccurs="0"/>
                <xsd:element ref="ns1:_vti_ItemDeclaredRecord" minOccurs="0"/>
                <xsd:element ref="ns1:_vti_ItemHoldRecordStatus" minOccurs="0"/>
                <xsd:element ref="ns2:lcf76f155ced4ddcb4097134ff3c332f" minOccurs="0"/>
                <xsd:element ref="ns4: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17" nillable="true" ma:displayName="Declared Record" ma:hidden="true" ma:internalName="_vti_ItemDeclaredRecord" ma:readOnly="true">
      <xsd:simpleType>
        <xsd:restriction base="dms:DateTime"/>
      </xsd:simpleType>
    </xsd:element>
    <xsd:element name="_vti_ItemHoldRecordStatus" ma:index="18" nillable="true" ma:displayName="Hold and Record Status" ma:decimals="0" ma:hidden="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9787938-2765-46b7-a330-5d134cdce7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b9a6d84-76a0-47a1-9bbb-9b22b079fb1e"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6"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a0364-b39f-45a0-9039-2f08dee24fa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948b7709-3328-4890-b2e0-5b1c376c1fae}" ma:internalName="TaxCatchAll" ma:showField="CatchAllData" ma:web="897a0364-b39f-45a0-9039-2f08dee24f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9787938-2765-46b7-a330-5d134cdce715">
      <Terms xmlns="http://schemas.microsoft.com/office/infopath/2007/PartnerControls"/>
    </lcf76f155ced4ddcb4097134ff3c332f>
    <IconOverlay xmlns="http://schemas.microsoft.com/sharepoint/v4" xsi:nil="true"/>
    <TaxCatchAll xmlns="897a0364-b39f-45a0-9039-2f08dee24fac" xsi:nil="true"/>
  </documentManagement>
</p:properties>
</file>

<file path=customXml/itemProps1.xml><?xml version="1.0" encoding="utf-8"?>
<ds:datastoreItem xmlns:ds="http://schemas.openxmlformats.org/officeDocument/2006/customXml" ds:itemID="{2B6EFB9B-518E-489C-8EA5-1264D3DEBA46}"/>
</file>

<file path=customXml/itemProps2.xml><?xml version="1.0" encoding="utf-8"?>
<ds:datastoreItem xmlns:ds="http://schemas.openxmlformats.org/officeDocument/2006/customXml" ds:itemID="{11758F5E-E512-4CA0-8A14-A1464F1D8C1A}"/>
</file>

<file path=customXml/itemProps3.xml><?xml version="1.0" encoding="utf-8"?>
<ds:datastoreItem xmlns:ds="http://schemas.openxmlformats.org/officeDocument/2006/customXml" ds:itemID="{73059DC9-B01A-456A-93FD-4D5B48C3A6D0}"/>
</file>

<file path=docProps/app.xml><?xml version="1.0" encoding="utf-8"?>
<Properties xmlns="http://schemas.openxmlformats.org/officeDocument/2006/extended-properties" xmlns:vt="http://schemas.openxmlformats.org/officeDocument/2006/docPropsVTypes">
  <Template>1 - Widescreen Shell template - 16x9</Template>
  <TotalTime>14357</TotalTime>
  <Words>1818</Words>
  <Application>Microsoft Office PowerPoint</Application>
  <PresentationFormat>Widescreen</PresentationFormat>
  <Paragraphs>313</Paragraphs>
  <Slides>14</Slides>
  <Notes>9</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14</vt:i4>
      </vt:variant>
    </vt:vector>
  </HeadingPairs>
  <TitlesOfParts>
    <vt:vector size="29" baseType="lpstr">
      <vt:lpstr>-apple-system</vt:lpstr>
      <vt:lpstr>Arial</vt:lpstr>
      <vt:lpstr>Arial Narrow</vt:lpstr>
      <vt:lpstr>Calibri</vt:lpstr>
      <vt:lpstr>Futura Bold</vt:lpstr>
      <vt:lpstr>Futura Medium</vt:lpstr>
      <vt:lpstr>ShellBold</vt:lpstr>
      <vt:lpstr>ShellLight</vt:lpstr>
      <vt:lpstr>ShellMedium</vt:lpstr>
      <vt:lpstr>Times New Roman</vt:lpstr>
      <vt:lpstr>Wingdings</vt:lpstr>
      <vt:lpstr>Shell layouts with footer</vt:lpstr>
      <vt:lpstr>1_Shell layouts with footer</vt:lpstr>
      <vt:lpstr>3_Shell layouts with footer</vt:lpstr>
      <vt:lpstr>Default Theme</vt:lpstr>
      <vt:lpstr>PowerPoint Presentation</vt:lpstr>
      <vt:lpstr>High Level Summary for CD4 SCW project: </vt:lpstr>
      <vt:lpstr>Problem Statement – Phase 1</vt:lpstr>
      <vt:lpstr>PowerPoint Presentation</vt:lpstr>
      <vt:lpstr>Scope of E7540A/B, E7539A/B, E7541A/B - SCW Supply Header Dead End flushing arrangement -      TA Scope  </vt:lpstr>
      <vt:lpstr>Justification</vt:lpstr>
      <vt:lpstr>Change in cost</vt:lpstr>
      <vt:lpstr>Cost Estimate : USD $813K (+/-10%)</vt:lpstr>
      <vt:lpstr>Project LE phasing &amp; Schedule</vt:lpstr>
      <vt:lpstr>PowerPoint Presentation</vt:lpstr>
      <vt:lpstr>New additional pressure transmitters (PT) location </vt:lpstr>
      <vt:lpstr>CD4 Heat Exchangers Threats: </vt:lpstr>
      <vt:lpstr>Improved Monitoring of SCW headers- TA Scope  </vt:lpstr>
      <vt:lpstr>Complete Scope for CD4 SCW network (Phase 1 + Phase 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 Chaudhary</dc:creator>
  <cp:lastModifiedBy>Katkar, Ashvini Santosh SEPL-DMA/1271X</cp:lastModifiedBy>
  <cp:revision>849</cp:revision>
  <cp:lastPrinted>2022-07-08T05:37:23Z</cp:lastPrinted>
  <dcterms:created xsi:type="dcterms:W3CDTF">2021-08-02T01:46:34Z</dcterms:created>
  <dcterms:modified xsi:type="dcterms:W3CDTF">2022-10-17T03:02:07Z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zKit Template Type">
    <vt:lpwstr>Widescreen</vt:lpwstr>
  </property>
  <property fmtid="{D5CDD505-2E9C-101B-9397-08002B2CF9AE}" pid="3" name="WizKit Template Version">
    <vt:i4>5</vt:i4>
  </property>
  <property fmtid="{D5CDD505-2E9C-101B-9397-08002B2CF9AE}" pid="4" name="ContentTypeId">
    <vt:lpwstr>0x010100A855F12083294A4BAB2F4BCB6337366B</vt:lpwstr>
  </property>
</Properties>
</file>